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7"/>
  </p:notesMasterIdLst>
  <p:sldIdLst>
    <p:sldId id="256" r:id="rId3"/>
    <p:sldId id="384" r:id="rId4"/>
    <p:sldId id="385" r:id="rId5"/>
    <p:sldId id="268" r:id="rId6"/>
    <p:sldId id="381" r:id="rId7"/>
    <p:sldId id="275" r:id="rId8"/>
    <p:sldId id="280" r:id="rId9"/>
    <p:sldId id="359" r:id="rId10"/>
    <p:sldId id="347" r:id="rId11"/>
    <p:sldId id="365" r:id="rId12"/>
    <p:sldId id="386" r:id="rId13"/>
    <p:sldId id="382" r:id="rId14"/>
    <p:sldId id="383" r:id="rId15"/>
    <p:sldId id="276" r:id="rId16"/>
    <p:sldId id="387" r:id="rId17"/>
    <p:sldId id="317" r:id="rId18"/>
    <p:sldId id="283" r:id="rId19"/>
    <p:sldId id="366" r:id="rId20"/>
    <p:sldId id="362" r:id="rId21"/>
    <p:sldId id="364" r:id="rId22"/>
    <p:sldId id="377" r:id="rId23"/>
    <p:sldId id="379" r:id="rId24"/>
    <p:sldId id="285"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32"/>
    <p:restoredTop sz="93485"/>
  </p:normalViewPr>
  <p:slideViewPr>
    <p:cSldViewPr snapToGrid="0">
      <p:cViewPr varScale="1">
        <p:scale>
          <a:sx n="96" d="100"/>
          <a:sy n="96" d="100"/>
        </p:scale>
        <p:origin x="168"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C26A0D-3708-3141-9C22-1E4A6C441C76}" type="datetimeFigureOut">
              <a:rPr lang="en-US" smtClean="0"/>
              <a:t>11/8/25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96847-9645-FB4F-92F0-E5FCBDB86A14}" type="slidenum">
              <a:rPr lang="en-US" smtClean="0"/>
              <a:t>‹#›</a:t>
            </a:fld>
            <a:endParaRPr lang="en-US"/>
          </a:p>
        </p:txBody>
      </p:sp>
    </p:spTree>
    <p:extLst>
      <p:ext uri="{BB962C8B-B14F-4D97-AF65-F5344CB8AC3E}">
        <p14:creationId xmlns:p14="http://schemas.microsoft.com/office/powerpoint/2010/main" val="38254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1</a:t>
            </a:fld>
            <a:endParaRPr lang="en-US"/>
          </a:p>
        </p:txBody>
      </p:sp>
    </p:spTree>
    <p:extLst>
      <p:ext uri="{BB962C8B-B14F-4D97-AF65-F5344CB8AC3E}">
        <p14:creationId xmlns:p14="http://schemas.microsoft.com/office/powerpoint/2010/main" val="986629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picture</a:t>
            </a:r>
          </a:p>
        </p:txBody>
      </p:sp>
      <p:sp>
        <p:nvSpPr>
          <p:cNvPr id="4" name="Slide Number Placeholder 3"/>
          <p:cNvSpPr>
            <a:spLocks noGrp="1"/>
          </p:cNvSpPr>
          <p:nvPr>
            <p:ph type="sldNum" sz="quarter" idx="5"/>
          </p:nvPr>
        </p:nvSpPr>
        <p:spPr/>
        <p:txBody>
          <a:bodyPr/>
          <a:lstStyle/>
          <a:p>
            <a:fld id="{00496847-9645-FB4F-92F0-E5FCBDB86A14}" type="slidenum">
              <a:rPr lang="en-US" smtClean="0"/>
              <a:t>10</a:t>
            </a:fld>
            <a:endParaRPr lang="en-US"/>
          </a:p>
        </p:txBody>
      </p:sp>
    </p:spTree>
    <p:extLst>
      <p:ext uri="{BB962C8B-B14F-4D97-AF65-F5344CB8AC3E}">
        <p14:creationId xmlns:p14="http://schemas.microsoft.com/office/powerpoint/2010/main" val="106011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E453D-A787-87BB-EAB1-A7F7D73424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2879E-110E-2C98-CD87-1945E0E39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A9C18-D069-8DAD-8506-257B70EE13D3}"/>
              </a:ext>
            </a:extLst>
          </p:cNvPr>
          <p:cNvSpPr>
            <a:spLocks noGrp="1"/>
          </p:cNvSpPr>
          <p:nvPr>
            <p:ph type="body" idx="1"/>
          </p:nvPr>
        </p:nvSpPr>
        <p:spPr/>
        <p:txBody>
          <a:bodyPr/>
          <a:lstStyle/>
          <a:p>
            <a:r>
              <a:rPr lang="en-US" dirty="0"/>
              <a:t>Change this slide – more general</a:t>
            </a:r>
          </a:p>
          <a:p>
            <a:endParaRPr lang="en-US" dirty="0"/>
          </a:p>
        </p:txBody>
      </p:sp>
      <p:sp>
        <p:nvSpPr>
          <p:cNvPr id="4" name="Slide Number Placeholder 3">
            <a:extLst>
              <a:ext uri="{FF2B5EF4-FFF2-40B4-BE49-F238E27FC236}">
                <a16:creationId xmlns:a16="http://schemas.microsoft.com/office/drawing/2014/main" id="{677B1707-732E-640B-AB31-AECCF33357B8}"/>
              </a:ext>
            </a:extLst>
          </p:cNvPr>
          <p:cNvSpPr>
            <a:spLocks noGrp="1"/>
          </p:cNvSpPr>
          <p:nvPr>
            <p:ph type="sldNum" sz="quarter" idx="5"/>
          </p:nvPr>
        </p:nvSpPr>
        <p:spPr/>
        <p:txBody>
          <a:bodyPr/>
          <a:lstStyle/>
          <a:p>
            <a:fld id="{00496847-9645-FB4F-92F0-E5FCBDB86A14}" type="slidenum">
              <a:rPr lang="en-US" smtClean="0"/>
              <a:t>11</a:t>
            </a:fld>
            <a:endParaRPr lang="en-US"/>
          </a:p>
        </p:txBody>
      </p:sp>
    </p:spTree>
    <p:extLst>
      <p:ext uri="{BB962C8B-B14F-4D97-AF65-F5344CB8AC3E}">
        <p14:creationId xmlns:p14="http://schemas.microsoft.com/office/powerpoint/2010/main" val="2553887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F8C63-7A26-B29C-A198-D7B8290E9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E9730-1A9F-06A2-0B2B-C668ADDFD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7CDE9-03FE-2970-AA3F-2C0580662AEB}"/>
              </a:ext>
            </a:extLst>
          </p:cNvPr>
          <p:cNvSpPr>
            <a:spLocks noGrp="1"/>
          </p:cNvSpPr>
          <p:nvPr>
            <p:ph type="body" idx="1"/>
          </p:nvPr>
        </p:nvSpPr>
        <p:spPr/>
        <p:txBody>
          <a:bodyPr/>
          <a:lstStyle/>
          <a:p>
            <a:r>
              <a:rPr lang="en-US" dirty="0"/>
              <a:t>Change H1 and H2 on slide to H2 and H3 and then progress the slide by describing the reservoir and its generation constraints and then move to how it interacts with the other H’s</a:t>
            </a:r>
          </a:p>
          <a:p>
            <a:r>
              <a:rPr lang="en-US" dirty="0"/>
              <a:t>Then describe the technical constraints: Why does the reservoir have to exchange w/H1, etc.</a:t>
            </a:r>
          </a:p>
        </p:txBody>
      </p:sp>
      <p:sp>
        <p:nvSpPr>
          <p:cNvPr id="4" name="Slide Number Placeholder 3">
            <a:extLst>
              <a:ext uri="{FF2B5EF4-FFF2-40B4-BE49-F238E27FC236}">
                <a16:creationId xmlns:a16="http://schemas.microsoft.com/office/drawing/2014/main" id="{D03772BE-0378-5B69-E6B3-51F640D3C55A}"/>
              </a:ext>
            </a:extLst>
          </p:cNvPr>
          <p:cNvSpPr>
            <a:spLocks noGrp="1"/>
          </p:cNvSpPr>
          <p:nvPr>
            <p:ph type="sldNum" sz="quarter" idx="5"/>
          </p:nvPr>
        </p:nvSpPr>
        <p:spPr/>
        <p:txBody>
          <a:bodyPr/>
          <a:lstStyle/>
          <a:p>
            <a:fld id="{00496847-9645-FB4F-92F0-E5FCBDB86A14}" type="slidenum">
              <a:rPr lang="en-US" smtClean="0"/>
              <a:t>12</a:t>
            </a:fld>
            <a:endParaRPr lang="en-US"/>
          </a:p>
        </p:txBody>
      </p:sp>
    </p:spTree>
    <p:extLst>
      <p:ext uri="{BB962C8B-B14F-4D97-AF65-F5344CB8AC3E}">
        <p14:creationId xmlns:p14="http://schemas.microsoft.com/office/powerpoint/2010/main" val="2944065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1CD4F-3EDE-CD8B-CE6B-1C7F81571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280F-6A06-EC71-037A-ECADA95349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287D4C-3151-F83B-CAD2-6E63F35035DB}"/>
              </a:ext>
            </a:extLst>
          </p:cNvPr>
          <p:cNvSpPr>
            <a:spLocks noGrp="1"/>
          </p:cNvSpPr>
          <p:nvPr>
            <p:ph type="body" idx="1"/>
          </p:nvPr>
        </p:nvSpPr>
        <p:spPr/>
        <p:txBody>
          <a:bodyPr/>
          <a:lstStyle/>
          <a:p>
            <a:r>
              <a:rPr lang="en-US" dirty="0"/>
              <a:t>Change H1 and H2 on slide to H2 and H3 and then progress the slide by describing the reservoir and its generation constraints and then move to how it interacts with the other H’s</a:t>
            </a:r>
          </a:p>
          <a:p>
            <a:r>
              <a:rPr lang="en-US" dirty="0"/>
              <a:t>Then describe the technical constraints: Why does the reservoir have to exchange w/H1, etc.</a:t>
            </a:r>
          </a:p>
        </p:txBody>
      </p:sp>
      <p:sp>
        <p:nvSpPr>
          <p:cNvPr id="4" name="Slide Number Placeholder 3">
            <a:extLst>
              <a:ext uri="{FF2B5EF4-FFF2-40B4-BE49-F238E27FC236}">
                <a16:creationId xmlns:a16="http://schemas.microsoft.com/office/drawing/2014/main" id="{75E4C1DF-2B74-A73F-3598-92DC29C42B51}"/>
              </a:ext>
            </a:extLst>
          </p:cNvPr>
          <p:cNvSpPr>
            <a:spLocks noGrp="1"/>
          </p:cNvSpPr>
          <p:nvPr>
            <p:ph type="sldNum" sz="quarter" idx="5"/>
          </p:nvPr>
        </p:nvSpPr>
        <p:spPr/>
        <p:txBody>
          <a:bodyPr/>
          <a:lstStyle/>
          <a:p>
            <a:fld id="{00496847-9645-FB4F-92F0-E5FCBDB86A14}" type="slidenum">
              <a:rPr lang="en-US" smtClean="0"/>
              <a:t>13</a:t>
            </a:fld>
            <a:endParaRPr lang="en-US"/>
          </a:p>
        </p:txBody>
      </p:sp>
    </p:spTree>
    <p:extLst>
      <p:ext uri="{BB962C8B-B14F-4D97-AF65-F5344CB8AC3E}">
        <p14:creationId xmlns:p14="http://schemas.microsoft.com/office/powerpoint/2010/main" val="221620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14</a:t>
            </a:fld>
            <a:endParaRPr lang="en-US"/>
          </a:p>
        </p:txBody>
      </p:sp>
    </p:spTree>
    <p:extLst>
      <p:ext uri="{BB962C8B-B14F-4D97-AF65-F5344CB8AC3E}">
        <p14:creationId xmlns:p14="http://schemas.microsoft.com/office/powerpoint/2010/main" val="318912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640F2-4B40-CCED-203C-9A123FEF5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2157A-865A-8D36-EB11-05E05CBA4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CB278-7644-5818-E8B6-40C4F01267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A6CE4E-0DCC-EC33-192F-39B32240B7C7}"/>
              </a:ext>
            </a:extLst>
          </p:cNvPr>
          <p:cNvSpPr>
            <a:spLocks noGrp="1"/>
          </p:cNvSpPr>
          <p:nvPr>
            <p:ph type="sldNum" sz="quarter" idx="5"/>
          </p:nvPr>
        </p:nvSpPr>
        <p:spPr/>
        <p:txBody>
          <a:bodyPr/>
          <a:lstStyle/>
          <a:p>
            <a:fld id="{00496847-9645-FB4F-92F0-E5FCBDB86A14}" type="slidenum">
              <a:rPr lang="en-US" smtClean="0"/>
              <a:t>15</a:t>
            </a:fld>
            <a:endParaRPr lang="en-US"/>
          </a:p>
        </p:txBody>
      </p:sp>
    </p:spTree>
    <p:extLst>
      <p:ext uri="{BB962C8B-B14F-4D97-AF65-F5344CB8AC3E}">
        <p14:creationId xmlns:p14="http://schemas.microsoft.com/office/powerpoint/2010/main" val="1095342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16</a:t>
            </a:fld>
            <a:endParaRPr lang="en-US"/>
          </a:p>
        </p:txBody>
      </p:sp>
    </p:spTree>
    <p:extLst>
      <p:ext uri="{BB962C8B-B14F-4D97-AF65-F5344CB8AC3E}">
        <p14:creationId xmlns:p14="http://schemas.microsoft.com/office/powerpoint/2010/main" val="3503132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17</a:t>
            </a:fld>
            <a:endParaRPr lang="en-US"/>
          </a:p>
        </p:txBody>
      </p:sp>
    </p:spTree>
    <p:extLst>
      <p:ext uri="{BB962C8B-B14F-4D97-AF65-F5344CB8AC3E}">
        <p14:creationId xmlns:p14="http://schemas.microsoft.com/office/powerpoint/2010/main" val="1106598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with same Y-label as </a:t>
            </a:r>
            <a:r>
              <a:rPr lang="en-US"/>
              <a:t>slides 19-21</a:t>
            </a:r>
            <a:endParaRPr lang="en-US" dirty="0"/>
          </a:p>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18</a:t>
            </a:fld>
            <a:endParaRPr lang="en-US"/>
          </a:p>
        </p:txBody>
      </p:sp>
    </p:spTree>
    <p:extLst>
      <p:ext uri="{BB962C8B-B14F-4D97-AF65-F5344CB8AC3E}">
        <p14:creationId xmlns:p14="http://schemas.microsoft.com/office/powerpoint/2010/main" val="16064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19</a:t>
            </a:fld>
            <a:endParaRPr lang="en-US"/>
          </a:p>
        </p:txBody>
      </p:sp>
    </p:spTree>
    <p:extLst>
      <p:ext uri="{BB962C8B-B14F-4D97-AF65-F5344CB8AC3E}">
        <p14:creationId xmlns:p14="http://schemas.microsoft.com/office/powerpoint/2010/main" val="359817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9D837-559C-CD50-D05C-B9DC3E5B9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2C827-7DB0-BAE2-F510-318871674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32A6EA-326C-9D07-E513-892981F97EED}"/>
              </a:ext>
            </a:extLst>
          </p:cNvPr>
          <p:cNvSpPr>
            <a:spLocks noGrp="1"/>
          </p:cNvSpPr>
          <p:nvPr>
            <p:ph type="body" idx="1"/>
          </p:nvPr>
        </p:nvSpPr>
        <p:spPr/>
        <p:txBody>
          <a:bodyPr/>
          <a:lstStyle/>
          <a:p>
            <a:r>
              <a:rPr lang="en-US" dirty="0"/>
              <a:t>Change this slide – more general</a:t>
            </a:r>
          </a:p>
          <a:p>
            <a:endParaRPr lang="en-US" dirty="0"/>
          </a:p>
        </p:txBody>
      </p:sp>
      <p:sp>
        <p:nvSpPr>
          <p:cNvPr id="4" name="Slide Number Placeholder 3">
            <a:extLst>
              <a:ext uri="{FF2B5EF4-FFF2-40B4-BE49-F238E27FC236}">
                <a16:creationId xmlns:a16="http://schemas.microsoft.com/office/drawing/2014/main" id="{1F0D966B-DE2C-166B-923B-8D204BF36E65}"/>
              </a:ext>
            </a:extLst>
          </p:cNvPr>
          <p:cNvSpPr>
            <a:spLocks noGrp="1"/>
          </p:cNvSpPr>
          <p:nvPr>
            <p:ph type="sldNum" sz="quarter" idx="5"/>
          </p:nvPr>
        </p:nvSpPr>
        <p:spPr/>
        <p:txBody>
          <a:bodyPr/>
          <a:lstStyle/>
          <a:p>
            <a:fld id="{00496847-9645-FB4F-92F0-E5FCBDB86A14}" type="slidenum">
              <a:rPr lang="en-US" smtClean="0"/>
              <a:t>2</a:t>
            </a:fld>
            <a:endParaRPr lang="en-US"/>
          </a:p>
        </p:txBody>
      </p:sp>
    </p:spTree>
    <p:extLst>
      <p:ext uri="{BB962C8B-B14F-4D97-AF65-F5344CB8AC3E}">
        <p14:creationId xmlns:p14="http://schemas.microsoft.com/office/powerpoint/2010/main" val="224038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slide after this which compares to std hREMD</a:t>
            </a:r>
          </a:p>
          <a:p>
            <a:r>
              <a:rPr lang="en-US"/>
              <a:t>Up font size in figuresl</a:t>
            </a:r>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20</a:t>
            </a:fld>
            <a:endParaRPr lang="en-US"/>
          </a:p>
        </p:txBody>
      </p:sp>
    </p:spTree>
    <p:extLst>
      <p:ext uri="{BB962C8B-B14F-4D97-AF65-F5344CB8AC3E}">
        <p14:creationId xmlns:p14="http://schemas.microsoft.com/office/powerpoint/2010/main" val="642438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21</a:t>
            </a:fld>
            <a:endParaRPr lang="en-US"/>
          </a:p>
        </p:txBody>
      </p:sp>
    </p:spTree>
    <p:extLst>
      <p:ext uri="{BB962C8B-B14F-4D97-AF65-F5344CB8AC3E}">
        <p14:creationId xmlns:p14="http://schemas.microsoft.com/office/powerpoint/2010/main" val="2390120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7D4E9-D182-C4E6-A8DC-2A7DA8692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6A2D6-61C0-A2F8-C113-D97D8460D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8FA6F0-5B8B-1F8B-5BBB-6B8128CEBF28}"/>
              </a:ext>
            </a:extLst>
          </p:cNvPr>
          <p:cNvSpPr>
            <a:spLocks noGrp="1"/>
          </p:cNvSpPr>
          <p:nvPr>
            <p:ph type="body" idx="1"/>
          </p:nvPr>
        </p:nvSpPr>
        <p:spPr/>
        <p:txBody>
          <a:bodyPr/>
          <a:lstStyle/>
          <a:p>
            <a:r>
              <a:rPr lang="en-US" dirty="0"/>
              <a:t>Can mention 2D which is possible but in explicit solvent is extremely computationally expensive</a:t>
            </a:r>
          </a:p>
        </p:txBody>
      </p:sp>
      <p:sp>
        <p:nvSpPr>
          <p:cNvPr id="4" name="Slide Number Placeholder 3">
            <a:extLst>
              <a:ext uri="{FF2B5EF4-FFF2-40B4-BE49-F238E27FC236}">
                <a16:creationId xmlns:a16="http://schemas.microsoft.com/office/drawing/2014/main" id="{352A4D86-93E3-AA9C-7348-9D55EBCD493F}"/>
              </a:ext>
            </a:extLst>
          </p:cNvPr>
          <p:cNvSpPr>
            <a:spLocks noGrp="1"/>
          </p:cNvSpPr>
          <p:nvPr>
            <p:ph type="sldNum" sz="quarter" idx="5"/>
          </p:nvPr>
        </p:nvSpPr>
        <p:spPr/>
        <p:txBody>
          <a:bodyPr/>
          <a:lstStyle/>
          <a:p>
            <a:fld id="{00496847-9645-FB4F-92F0-E5FCBDB86A14}" type="slidenum">
              <a:rPr lang="en-US" smtClean="0"/>
              <a:t>3</a:t>
            </a:fld>
            <a:endParaRPr lang="en-US"/>
          </a:p>
        </p:txBody>
      </p:sp>
    </p:spTree>
    <p:extLst>
      <p:ext uri="{BB962C8B-B14F-4D97-AF65-F5344CB8AC3E}">
        <p14:creationId xmlns:p14="http://schemas.microsoft.com/office/powerpoint/2010/main" val="450553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4</a:t>
            </a:fld>
            <a:endParaRPr lang="en-US"/>
          </a:p>
        </p:txBody>
      </p:sp>
    </p:spTree>
    <p:extLst>
      <p:ext uri="{BB962C8B-B14F-4D97-AF65-F5344CB8AC3E}">
        <p14:creationId xmlns:p14="http://schemas.microsoft.com/office/powerpoint/2010/main" val="117165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60A79-3E5A-10C6-8827-7FC719821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07A9F-04CE-3FD1-5EE2-AC61B2753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EB3FB-FF9B-3A14-0231-4397749530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C51DAB-F4AA-D72D-3FAA-3C31DF721744}"/>
              </a:ext>
            </a:extLst>
          </p:cNvPr>
          <p:cNvSpPr>
            <a:spLocks noGrp="1"/>
          </p:cNvSpPr>
          <p:nvPr>
            <p:ph type="sldNum" sz="quarter" idx="5"/>
          </p:nvPr>
        </p:nvSpPr>
        <p:spPr/>
        <p:txBody>
          <a:bodyPr/>
          <a:lstStyle/>
          <a:p>
            <a:fld id="{00496847-9645-FB4F-92F0-E5FCBDB86A14}" type="slidenum">
              <a:rPr lang="en-US" smtClean="0"/>
              <a:t>5</a:t>
            </a:fld>
            <a:endParaRPr lang="en-US"/>
          </a:p>
        </p:txBody>
      </p:sp>
    </p:spTree>
    <p:extLst>
      <p:ext uri="{BB962C8B-B14F-4D97-AF65-F5344CB8AC3E}">
        <p14:creationId xmlns:p14="http://schemas.microsoft.com/office/powerpoint/2010/main" val="235169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6</a:t>
            </a:fld>
            <a:endParaRPr lang="en-US"/>
          </a:p>
        </p:txBody>
      </p:sp>
    </p:spTree>
    <p:extLst>
      <p:ext uri="{BB962C8B-B14F-4D97-AF65-F5344CB8AC3E}">
        <p14:creationId xmlns:p14="http://schemas.microsoft.com/office/powerpoint/2010/main" val="3437218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7</a:t>
            </a:fld>
            <a:endParaRPr lang="en-US"/>
          </a:p>
        </p:txBody>
      </p:sp>
    </p:spTree>
    <p:extLst>
      <p:ext uri="{BB962C8B-B14F-4D97-AF65-F5344CB8AC3E}">
        <p14:creationId xmlns:p14="http://schemas.microsoft.com/office/powerpoint/2010/main" val="1021410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8</a:t>
            </a:fld>
            <a:endParaRPr lang="en-US"/>
          </a:p>
        </p:txBody>
      </p:sp>
    </p:spTree>
    <p:extLst>
      <p:ext uri="{BB962C8B-B14F-4D97-AF65-F5344CB8AC3E}">
        <p14:creationId xmlns:p14="http://schemas.microsoft.com/office/powerpoint/2010/main" val="42656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96847-9645-FB4F-92F0-E5FCBDB86A14}" type="slidenum">
              <a:rPr lang="en-US" smtClean="0"/>
              <a:t>9</a:t>
            </a:fld>
            <a:endParaRPr lang="en-US"/>
          </a:p>
        </p:txBody>
      </p:sp>
    </p:spTree>
    <p:extLst>
      <p:ext uri="{BB962C8B-B14F-4D97-AF65-F5344CB8AC3E}">
        <p14:creationId xmlns:p14="http://schemas.microsoft.com/office/powerpoint/2010/main" val="209641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1B133-56A7-BD53-3AE6-79A3E3C0F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77C352-3D67-2EC9-2987-37BE04502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3170BD-727C-783E-EEFC-C21FD3AF4EF2}"/>
              </a:ext>
            </a:extLst>
          </p:cNvPr>
          <p:cNvSpPr>
            <a:spLocks noGrp="1"/>
          </p:cNvSpPr>
          <p:nvPr>
            <p:ph type="dt" sz="half" idx="10"/>
          </p:nvPr>
        </p:nvSpPr>
        <p:spPr/>
        <p:txBody>
          <a:bodyPr/>
          <a:lstStyle/>
          <a:p>
            <a:fld id="{36115D67-CEAE-324C-8DBB-2AB014916F18}" type="datetime1">
              <a:rPr lang="en-US" smtClean="0"/>
              <a:t>11/8/25</a:t>
            </a:fld>
            <a:endParaRPr lang="en-US"/>
          </a:p>
        </p:txBody>
      </p:sp>
      <p:sp>
        <p:nvSpPr>
          <p:cNvPr id="5" name="Footer Placeholder 4">
            <a:extLst>
              <a:ext uri="{FF2B5EF4-FFF2-40B4-BE49-F238E27FC236}">
                <a16:creationId xmlns:a16="http://schemas.microsoft.com/office/drawing/2014/main" id="{13A38803-DAF5-181A-0F3B-B4CCCA2B3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553A5-C3A6-5364-A9BF-7426CD45F7B5}"/>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230856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175E6-595C-46A8-EA54-3FBF7906F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C2FF56-E726-0660-4AC1-0A8FAECADF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70CF2-8251-77E7-5294-E9DD4CD627A1}"/>
              </a:ext>
            </a:extLst>
          </p:cNvPr>
          <p:cNvSpPr>
            <a:spLocks noGrp="1"/>
          </p:cNvSpPr>
          <p:nvPr>
            <p:ph type="dt" sz="half" idx="10"/>
          </p:nvPr>
        </p:nvSpPr>
        <p:spPr/>
        <p:txBody>
          <a:bodyPr/>
          <a:lstStyle/>
          <a:p>
            <a:fld id="{09CCA40E-68D4-AB42-B91A-5D08B54C170C}" type="datetime1">
              <a:rPr lang="en-US" smtClean="0"/>
              <a:t>11/8/25</a:t>
            </a:fld>
            <a:endParaRPr lang="en-US"/>
          </a:p>
        </p:txBody>
      </p:sp>
      <p:sp>
        <p:nvSpPr>
          <p:cNvPr id="5" name="Footer Placeholder 4">
            <a:extLst>
              <a:ext uri="{FF2B5EF4-FFF2-40B4-BE49-F238E27FC236}">
                <a16:creationId xmlns:a16="http://schemas.microsoft.com/office/drawing/2014/main" id="{A04A292A-9B84-2A4E-4AFD-5C6FFB1E0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8246B-1899-D4EB-DAB1-327577785199}"/>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206278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63540D-2A9D-CDE7-E46C-5D145D8D95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82FC25-F3BE-B99E-4B2B-48CDA322C7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C6AE4-6C72-E495-621F-17B7264773FB}"/>
              </a:ext>
            </a:extLst>
          </p:cNvPr>
          <p:cNvSpPr>
            <a:spLocks noGrp="1"/>
          </p:cNvSpPr>
          <p:nvPr>
            <p:ph type="dt" sz="half" idx="10"/>
          </p:nvPr>
        </p:nvSpPr>
        <p:spPr/>
        <p:txBody>
          <a:bodyPr/>
          <a:lstStyle/>
          <a:p>
            <a:fld id="{9B04AFCE-5B90-424C-B320-F43EB0E66221}" type="datetime1">
              <a:rPr lang="en-US" smtClean="0"/>
              <a:t>11/8/25</a:t>
            </a:fld>
            <a:endParaRPr lang="en-US"/>
          </a:p>
        </p:txBody>
      </p:sp>
      <p:sp>
        <p:nvSpPr>
          <p:cNvPr id="5" name="Footer Placeholder 4">
            <a:extLst>
              <a:ext uri="{FF2B5EF4-FFF2-40B4-BE49-F238E27FC236}">
                <a16:creationId xmlns:a16="http://schemas.microsoft.com/office/drawing/2014/main" id="{5E93E4CD-7CB7-F479-BCF9-2BC0B3CC3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EC5E4-BCB2-967E-A440-A96BD742AB48}"/>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3711575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E02D-6AE7-349D-A49F-DC31543D2E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BD216-65F5-0FAF-DA54-580F6E332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96D19-E644-CF49-0478-9E21E4994A93}"/>
              </a:ext>
            </a:extLst>
          </p:cNvPr>
          <p:cNvSpPr>
            <a:spLocks noGrp="1"/>
          </p:cNvSpPr>
          <p:nvPr>
            <p:ph type="dt" sz="half" idx="10"/>
          </p:nvPr>
        </p:nvSpPr>
        <p:spPr/>
        <p:txBody>
          <a:bodyPr/>
          <a:lstStyle/>
          <a:p>
            <a:fld id="{36115D67-CEAE-324C-8DBB-2AB014916F18}" type="datetime1">
              <a:rPr lang="en-US" smtClean="0"/>
              <a:t>11/8/25</a:t>
            </a:fld>
            <a:endParaRPr lang="en-US"/>
          </a:p>
        </p:txBody>
      </p:sp>
      <p:sp>
        <p:nvSpPr>
          <p:cNvPr id="5" name="Footer Placeholder 4">
            <a:extLst>
              <a:ext uri="{FF2B5EF4-FFF2-40B4-BE49-F238E27FC236}">
                <a16:creationId xmlns:a16="http://schemas.microsoft.com/office/drawing/2014/main" id="{F311190F-B0B2-7726-DEF6-5EB17411C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140A1-3989-456B-CF41-BD9A5BB6EB99}"/>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3384916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1D03-C709-A33C-EE04-814989FDA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EAE985-3D9C-0D08-0449-02B69B9700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5CD4E-9C8E-C372-A067-A31FE44AC265}"/>
              </a:ext>
            </a:extLst>
          </p:cNvPr>
          <p:cNvSpPr>
            <a:spLocks noGrp="1"/>
          </p:cNvSpPr>
          <p:nvPr>
            <p:ph type="dt" sz="half" idx="10"/>
          </p:nvPr>
        </p:nvSpPr>
        <p:spPr/>
        <p:txBody>
          <a:bodyPr/>
          <a:lstStyle/>
          <a:p>
            <a:fld id="{9F1DE0BE-06C2-BB4F-88CB-7BA6AA0DB5D2}" type="datetime1">
              <a:rPr lang="en-US" smtClean="0"/>
              <a:t>11/8/25</a:t>
            </a:fld>
            <a:endParaRPr lang="en-US"/>
          </a:p>
        </p:txBody>
      </p:sp>
      <p:sp>
        <p:nvSpPr>
          <p:cNvPr id="5" name="Footer Placeholder 4">
            <a:extLst>
              <a:ext uri="{FF2B5EF4-FFF2-40B4-BE49-F238E27FC236}">
                <a16:creationId xmlns:a16="http://schemas.microsoft.com/office/drawing/2014/main" id="{FE490D5F-EFE6-8C21-F508-05C4967F9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0617B-CD51-FE43-1436-A0C580E89D3B}"/>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1268522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3DCD-DA68-E940-D642-DC33998E35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B6FDCB-5589-D837-F924-D355E1C490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515FF4-28D0-FDA3-FBE3-7FF3F6BE1C73}"/>
              </a:ext>
            </a:extLst>
          </p:cNvPr>
          <p:cNvSpPr>
            <a:spLocks noGrp="1"/>
          </p:cNvSpPr>
          <p:nvPr>
            <p:ph type="dt" sz="half" idx="10"/>
          </p:nvPr>
        </p:nvSpPr>
        <p:spPr/>
        <p:txBody>
          <a:bodyPr/>
          <a:lstStyle/>
          <a:p>
            <a:fld id="{324E7763-53C0-D045-A9FB-47B7D8EBBEA8}" type="datetime1">
              <a:rPr lang="en-US" smtClean="0"/>
              <a:t>11/8/25</a:t>
            </a:fld>
            <a:endParaRPr lang="en-US"/>
          </a:p>
        </p:txBody>
      </p:sp>
      <p:sp>
        <p:nvSpPr>
          <p:cNvPr id="5" name="Footer Placeholder 4">
            <a:extLst>
              <a:ext uri="{FF2B5EF4-FFF2-40B4-BE49-F238E27FC236}">
                <a16:creationId xmlns:a16="http://schemas.microsoft.com/office/drawing/2014/main" id="{7451EC42-1A0C-4B40-C635-1696772D9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E9E03-2100-6C4F-6F9B-2FE5A73B733B}"/>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2389165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2B9C-34C2-7DDB-DFC0-F32D5FCD21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D7527-7367-FCAE-8E38-4B942379F8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42B06E-990D-0C52-E327-48146194D4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DB58EC-CB66-C44E-927A-948B0EF1C9B0}"/>
              </a:ext>
            </a:extLst>
          </p:cNvPr>
          <p:cNvSpPr>
            <a:spLocks noGrp="1"/>
          </p:cNvSpPr>
          <p:nvPr>
            <p:ph type="dt" sz="half" idx="10"/>
          </p:nvPr>
        </p:nvSpPr>
        <p:spPr/>
        <p:txBody>
          <a:bodyPr/>
          <a:lstStyle/>
          <a:p>
            <a:fld id="{2A694D38-59F0-CD47-A127-02849AA615C9}" type="datetime1">
              <a:rPr lang="en-US" smtClean="0"/>
              <a:t>11/8/25</a:t>
            </a:fld>
            <a:endParaRPr lang="en-US"/>
          </a:p>
        </p:txBody>
      </p:sp>
      <p:sp>
        <p:nvSpPr>
          <p:cNvPr id="6" name="Footer Placeholder 5">
            <a:extLst>
              <a:ext uri="{FF2B5EF4-FFF2-40B4-BE49-F238E27FC236}">
                <a16:creationId xmlns:a16="http://schemas.microsoft.com/office/drawing/2014/main" id="{54EAEC9E-5063-DB49-697C-49DD29FCC9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5D4462-60EE-2804-5342-D40FB2461058}"/>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669627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9D1B-24F1-5488-3F1E-302529A8BB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7C69E6-416A-2769-5CF2-7CA0360A6D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980408-1A42-13B0-0290-16AFAD48FB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4080F2-6D53-B49B-E2FC-76E28B68A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51EBC7-4B2F-EFBA-64ED-268DCC7224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E5A58-A227-828D-418C-9228DEC894FE}"/>
              </a:ext>
            </a:extLst>
          </p:cNvPr>
          <p:cNvSpPr>
            <a:spLocks noGrp="1"/>
          </p:cNvSpPr>
          <p:nvPr>
            <p:ph type="dt" sz="half" idx="10"/>
          </p:nvPr>
        </p:nvSpPr>
        <p:spPr/>
        <p:txBody>
          <a:bodyPr/>
          <a:lstStyle/>
          <a:p>
            <a:fld id="{99C48D7C-7C5E-1F4E-961B-332ECAD08394}" type="datetime1">
              <a:rPr lang="en-US" smtClean="0"/>
              <a:t>11/8/25</a:t>
            </a:fld>
            <a:endParaRPr lang="en-US"/>
          </a:p>
        </p:txBody>
      </p:sp>
      <p:sp>
        <p:nvSpPr>
          <p:cNvPr id="8" name="Footer Placeholder 7">
            <a:extLst>
              <a:ext uri="{FF2B5EF4-FFF2-40B4-BE49-F238E27FC236}">
                <a16:creationId xmlns:a16="http://schemas.microsoft.com/office/drawing/2014/main" id="{BAFB98B4-BE3D-5E0A-7278-2CD1BB3FAF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514B2A-1AB9-F86E-B063-29C0C123BAB9}"/>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3780928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B366-E8E1-4E14-3FC5-F40C1A62B1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888CE-04D1-329F-9969-6621A1F4D369}"/>
              </a:ext>
            </a:extLst>
          </p:cNvPr>
          <p:cNvSpPr>
            <a:spLocks noGrp="1"/>
          </p:cNvSpPr>
          <p:nvPr>
            <p:ph type="dt" sz="half" idx="10"/>
          </p:nvPr>
        </p:nvSpPr>
        <p:spPr/>
        <p:txBody>
          <a:bodyPr/>
          <a:lstStyle/>
          <a:p>
            <a:fld id="{B57F19DD-06DC-294E-96D9-028FC7FD045A}" type="datetime1">
              <a:rPr lang="en-US" smtClean="0"/>
              <a:t>11/8/25</a:t>
            </a:fld>
            <a:endParaRPr lang="en-US"/>
          </a:p>
        </p:txBody>
      </p:sp>
      <p:sp>
        <p:nvSpPr>
          <p:cNvPr id="4" name="Footer Placeholder 3">
            <a:extLst>
              <a:ext uri="{FF2B5EF4-FFF2-40B4-BE49-F238E27FC236}">
                <a16:creationId xmlns:a16="http://schemas.microsoft.com/office/drawing/2014/main" id="{F2848EDF-00AB-572F-39C0-180CE2DBDA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0B2C36-7FBC-0C75-38B2-A73856DCA376}"/>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1433630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37078D-4A9D-676C-CAFB-D795565EE663}"/>
              </a:ext>
            </a:extLst>
          </p:cNvPr>
          <p:cNvSpPr>
            <a:spLocks noGrp="1"/>
          </p:cNvSpPr>
          <p:nvPr>
            <p:ph type="dt" sz="half" idx="10"/>
          </p:nvPr>
        </p:nvSpPr>
        <p:spPr/>
        <p:txBody>
          <a:bodyPr/>
          <a:lstStyle/>
          <a:p>
            <a:fld id="{64526B6D-1DBB-164D-9B8F-607A9671F548}" type="datetime1">
              <a:rPr lang="en-US" smtClean="0"/>
              <a:t>11/8/25</a:t>
            </a:fld>
            <a:endParaRPr lang="en-US"/>
          </a:p>
        </p:txBody>
      </p:sp>
      <p:sp>
        <p:nvSpPr>
          <p:cNvPr id="3" name="Footer Placeholder 2">
            <a:extLst>
              <a:ext uri="{FF2B5EF4-FFF2-40B4-BE49-F238E27FC236}">
                <a16:creationId xmlns:a16="http://schemas.microsoft.com/office/drawing/2014/main" id="{234181B7-0D8E-41EE-68F1-B86BEA2687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B7CAF5-B3DB-5701-623B-D0E97548F594}"/>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239219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611F-28BD-DDC4-2EC7-2A8A493663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BFE6B5-C9D0-4794-CF35-DEFB142559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A9C33A-C18B-C189-7202-9641E4619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9E5FE8-2F07-F3EA-F5C9-B0AFF27CC66E}"/>
              </a:ext>
            </a:extLst>
          </p:cNvPr>
          <p:cNvSpPr>
            <a:spLocks noGrp="1"/>
          </p:cNvSpPr>
          <p:nvPr>
            <p:ph type="dt" sz="half" idx="10"/>
          </p:nvPr>
        </p:nvSpPr>
        <p:spPr/>
        <p:txBody>
          <a:bodyPr/>
          <a:lstStyle/>
          <a:p>
            <a:fld id="{CC688AEE-C44B-0045-AE74-51D2374351F0}" type="datetime1">
              <a:rPr lang="en-US" smtClean="0"/>
              <a:t>11/8/25</a:t>
            </a:fld>
            <a:endParaRPr lang="en-US"/>
          </a:p>
        </p:txBody>
      </p:sp>
      <p:sp>
        <p:nvSpPr>
          <p:cNvPr id="6" name="Footer Placeholder 5">
            <a:extLst>
              <a:ext uri="{FF2B5EF4-FFF2-40B4-BE49-F238E27FC236}">
                <a16:creationId xmlns:a16="http://schemas.microsoft.com/office/drawing/2014/main" id="{FE6C3EE2-FC73-EB13-DAFC-79E8E7DD3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11B77-14F8-40BC-3725-BE26BB714708}"/>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2523711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0E8D-0646-2656-CE3C-3FA0394064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D3F674-91AC-42C5-6F47-A414471623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E6FF7-D7D7-D943-7885-1CD90156ECFB}"/>
              </a:ext>
            </a:extLst>
          </p:cNvPr>
          <p:cNvSpPr>
            <a:spLocks noGrp="1"/>
          </p:cNvSpPr>
          <p:nvPr>
            <p:ph type="dt" sz="half" idx="10"/>
          </p:nvPr>
        </p:nvSpPr>
        <p:spPr/>
        <p:txBody>
          <a:bodyPr/>
          <a:lstStyle/>
          <a:p>
            <a:fld id="{9F1DE0BE-06C2-BB4F-88CB-7BA6AA0DB5D2}" type="datetime1">
              <a:rPr lang="en-US" smtClean="0"/>
              <a:t>11/8/25</a:t>
            </a:fld>
            <a:endParaRPr lang="en-US"/>
          </a:p>
        </p:txBody>
      </p:sp>
      <p:sp>
        <p:nvSpPr>
          <p:cNvPr id="5" name="Footer Placeholder 4">
            <a:extLst>
              <a:ext uri="{FF2B5EF4-FFF2-40B4-BE49-F238E27FC236}">
                <a16:creationId xmlns:a16="http://schemas.microsoft.com/office/drawing/2014/main" id="{A366CD65-0672-FA5E-5E60-6106534E9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2FEAC-EE73-72E4-C0B8-7CB14922F9FA}"/>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366214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76FA-8598-A0BD-5D2F-580ACD40C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0601A3-DD90-8E75-E61C-9505827156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6719B0-A267-680B-758C-C3D5DDF759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2F0A9-5A4F-052B-2BC1-9D385C9BF812}"/>
              </a:ext>
            </a:extLst>
          </p:cNvPr>
          <p:cNvSpPr>
            <a:spLocks noGrp="1"/>
          </p:cNvSpPr>
          <p:nvPr>
            <p:ph type="dt" sz="half" idx="10"/>
          </p:nvPr>
        </p:nvSpPr>
        <p:spPr/>
        <p:txBody>
          <a:bodyPr/>
          <a:lstStyle/>
          <a:p>
            <a:fld id="{3A3817C2-E9B5-244A-873C-2BC54BA44489}" type="datetime1">
              <a:rPr lang="en-US" smtClean="0"/>
              <a:t>11/8/25</a:t>
            </a:fld>
            <a:endParaRPr lang="en-US"/>
          </a:p>
        </p:txBody>
      </p:sp>
      <p:sp>
        <p:nvSpPr>
          <p:cNvPr id="6" name="Footer Placeholder 5">
            <a:extLst>
              <a:ext uri="{FF2B5EF4-FFF2-40B4-BE49-F238E27FC236}">
                <a16:creationId xmlns:a16="http://schemas.microsoft.com/office/drawing/2014/main" id="{11D5D1B0-1A1B-7B1F-1BA1-CADC3552E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2C49B9-6EB4-23E7-A47C-83AB9D5FBF4E}"/>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1128337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4349-8AAD-AF20-3AF5-6E8FEBD7D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0CAFDC-D815-5D17-4B45-13BEBE6373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2D86-36BC-31BD-7043-9130BAB8C4A2}"/>
              </a:ext>
            </a:extLst>
          </p:cNvPr>
          <p:cNvSpPr>
            <a:spLocks noGrp="1"/>
          </p:cNvSpPr>
          <p:nvPr>
            <p:ph type="dt" sz="half" idx="10"/>
          </p:nvPr>
        </p:nvSpPr>
        <p:spPr/>
        <p:txBody>
          <a:bodyPr/>
          <a:lstStyle/>
          <a:p>
            <a:fld id="{09CCA40E-68D4-AB42-B91A-5D08B54C170C}" type="datetime1">
              <a:rPr lang="en-US" smtClean="0"/>
              <a:t>11/8/25</a:t>
            </a:fld>
            <a:endParaRPr lang="en-US"/>
          </a:p>
        </p:txBody>
      </p:sp>
      <p:sp>
        <p:nvSpPr>
          <p:cNvPr id="5" name="Footer Placeholder 4">
            <a:extLst>
              <a:ext uri="{FF2B5EF4-FFF2-40B4-BE49-F238E27FC236}">
                <a16:creationId xmlns:a16="http://schemas.microsoft.com/office/drawing/2014/main" id="{3B51CDF0-BF48-92C2-FE79-F85A2B3FA3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48190-76C9-AA0A-3941-626379B42FB5}"/>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3707256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60E929-429B-B799-07A0-0B0D0C1B12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0AF67-23E0-B3BA-CE3F-9B1793BA19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1FA044-91B9-0A8B-0013-7161F1EA67C7}"/>
              </a:ext>
            </a:extLst>
          </p:cNvPr>
          <p:cNvSpPr>
            <a:spLocks noGrp="1"/>
          </p:cNvSpPr>
          <p:nvPr>
            <p:ph type="dt" sz="half" idx="10"/>
          </p:nvPr>
        </p:nvSpPr>
        <p:spPr/>
        <p:txBody>
          <a:bodyPr/>
          <a:lstStyle/>
          <a:p>
            <a:fld id="{9B04AFCE-5B90-424C-B320-F43EB0E66221}" type="datetime1">
              <a:rPr lang="en-US" smtClean="0"/>
              <a:t>11/8/25</a:t>
            </a:fld>
            <a:endParaRPr lang="en-US"/>
          </a:p>
        </p:txBody>
      </p:sp>
      <p:sp>
        <p:nvSpPr>
          <p:cNvPr id="5" name="Footer Placeholder 4">
            <a:extLst>
              <a:ext uri="{FF2B5EF4-FFF2-40B4-BE49-F238E27FC236}">
                <a16:creationId xmlns:a16="http://schemas.microsoft.com/office/drawing/2014/main" id="{C88DB14B-8453-376D-795A-747C5BEA4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A9939-3930-D2E8-D9E9-3577D77795B6}"/>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313880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34E4-0D86-A907-DBB3-00E76701E9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765D6D-D060-B8E8-F976-E8F72EC439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EB7F7D-3F6E-A383-2D63-1FF15757F910}"/>
              </a:ext>
            </a:extLst>
          </p:cNvPr>
          <p:cNvSpPr>
            <a:spLocks noGrp="1"/>
          </p:cNvSpPr>
          <p:nvPr>
            <p:ph type="dt" sz="half" idx="10"/>
          </p:nvPr>
        </p:nvSpPr>
        <p:spPr/>
        <p:txBody>
          <a:bodyPr/>
          <a:lstStyle/>
          <a:p>
            <a:fld id="{324E7763-53C0-D045-A9FB-47B7D8EBBEA8}" type="datetime1">
              <a:rPr lang="en-US" smtClean="0"/>
              <a:t>11/8/25</a:t>
            </a:fld>
            <a:endParaRPr lang="en-US"/>
          </a:p>
        </p:txBody>
      </p:sp>
      <p:sp>
        <p:nvSpPr>
          <p:cNvPr id="5" name="Footer Placeholder 4">
            <a:extLst>
              <a:ext uri="{FF2B5EF4-FFF2-40B4-BE49-F238E27FC236}">
                <a16:creationId xmlns:a16="http://schemas.microsoft.com/office/drawing/2014/main" id="{50D09C1D-2F2B-A40B-8C48-3CCB5376B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AA187-CE92-8D3C-A99E-4975D4EC4568}"/>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1169212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01CA-7EEC-EBF6-CFFD-237538B3E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F2A83-80F1-A2F9-BE2E-435D90B1A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0A1C16-0836-8EB3-F8F9-206516DAF2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9DA610-EA69-AEE6-90BD-03283FC538C6}"/>
              </a:ext>
            </a:extLst>
          </p:cNvPr>
          <p:cNvSpPr>
            <a:spLocks noGrp="1"/>
          </p:cNvSpPr>
          <p:nvPr>
            <p:ph type="dt" sz="half" idx="10"/>
          </p:nvPr>
        </p:nvSpPr>
        <p:spPr/>
        <p:txBody>
          <a:bodyPr/>
          <a:lstStyle/>
          <a:p>
            <a:fld id="{2A694D38-59F0-CD47-A127-02849AA615C9}" type="datetime1">
              <a:rPr lang="en-US" smtClean="0"/>
              <a:t>11/8/25</a:t>
            </a:fld>
            <a:endParaRPr lang="en-US"/>
          </a:p>
        </p:txBody>
      </p:sp>
      <p:sp>
        <p:nvSpPr>
          <p:cNvPr id="6" name="Footer Placeholder 5">
            <a:extLst>
              <a:ext uri="{FF2B5EF4-FFF2-40B4-BE49-F238E27FC236}">
                <a16:creationId xmlns:a16="http://schemas.microsoft.com/office/drawing/2014/main" id="{9E9FA62D-C306-B2FD-0905-B1C122F84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981E86-655A-E4E8-2BEA-8D0FB4583C1C}"/>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339913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128E-42D1-EFAB-A02A-716DC409DB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13396E-7B31-E92B-9991-AEAC0DF7B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735FBF-C1A3-0641-36C9-676D488235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A19ED7-9937-477F-F2E8-9BC42ECAE3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C98DDC-B7AC-3398-EAC9-0FBDD16140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62B253-1497-B913-DB27-C8BE57D1E9F3}"/>
              </a:ext>
            </a:extLst>
          </p:cNvPr>
          <p:cNvSpPr>
            <a:spLocks noGrp="1"/>
          </p:cNvSpPr>
          <p:nvPr>
            <p:ph type="dt" sz="half" idx="10"/>
          </p:nvPr>
        </p:nvSpPr>
        <p:spPr/>
        <p:txBody>
          <a:bodyPr/>
          <a:lstStyle/>
          <a:p>
            <a:fld id="{99C48D7C-7C5E-1F4E-961B-332ECAD08394}" type="datetime1">
              <a:rPr lang="en-US" smtClean="0"/>
              <a:t>11/8/25</a:t>
            </a:fld>
            <a:endParaRPr lang="en-US"/>
          </a:p>
        </p:txBody>
      </p:sp>
      <p:sp>
        <p:nvSpPr>
          <p:cNvPr id="8" name="Footer Placeholder 7">
            <a:extLst>
              <a:ext uri="{FF2B5EF4-FFF2-40B4-BE49-F238E27FC236}">
                <a16:creationId xmlns:a16="http://schemas.microsoft.com/office/drawing/2014/main" id="{EF6D4924-CBD8-D273-3EC1-056B9F9CE6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70073C-E58B-5476-850A-C50944EDE989}"/>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83272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CBF0-13F1-5AD7-C215-19E592A4B7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E7CA0C-CF6F-D58C-66C4-5FA96D2D2C9D}"/>
              </a:ext>
            </a:extLst>
          </p:cNvPr>
          <p:cNvSpPr>
            <a:spLocks noGrp="1"/>
          </p:cNvSpPr>
          <p:nvPr>
            <p:ph type="dt" sz="half" idx="10"/>
          </p:nvPr>
        </p:nvSpPr>
        <p:spPr/>
        <p:txBody>
          <a:bodyPr/>
          <a:lstStyle/>
          <a:p>
            <a:fld id="{B57F19DD-06DC-294E-96D9-028FC7FD045A}" type="datetime1">
              <a:rPr lang="en-US" smtClean="0"/>
              <a:t>11/8/25</a:t>
            </a:fld>
            <a:endParaRPr lang="en-US"/>
          </a:p>
        </p:txBody>
      </p:sp>
      <p:sp>
        <p:nvSpPr>
          <p:cNvPr id="4" name="Footer Placeholder 3">
            <a:extLst>
              <a:ext uri="{FF2B5EF4-FFF2-40B4-BE49-F238E27FC236}">
                <a16:creationId xmlns:a16="http://schemas.microsoft.com/office/drawing/2014/main" id="{167E37BB-C5F7-3175-0EE8-B63CFF4CD0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DA1CEF-B7C7-8452-1F6C-0080338EA8E4}"/>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333123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ED556C-CAF6-DB97-E8B1-9FAE3C08B735}"/>
              </a:ext>
            </a:extLst>
          </p:cNvPr>
          <p:cNvSpPr>
            <a:spLocks noGrp="1"/>
          </p:cNvSpPr>
          <p:nvPr>
            <p:ph type="dt" sz="half" idx="10"/>
          </p:nvPr>
        </p:nvSpPr>
        <p:spPr/>
        <p:txBody>
          <a:bodyPr/>
          <a:lstStyle/>
          <a:p>
            <a:fld id="{64526B6D-1DBB-164D-9B8F-607A9671F548}" type="datetime1">
              <a:rPr lang="en-US" smtClean="0"/>
              <a:t>11/8/25</a:t>
            </a:fld>
            <a:endParaRPr lang="en-US"/>
          </a:p>
        </p:txBody>
      </p:sp>
      <p:sp>
        <p:nvSpPr>
          <p:cNvPr id="3" name="Footer Placeholder 2">
            <a:extLst>
              <a:ext uri="{FF2B5EF4-FFF2-40B4-BE49-F238E27FC236}">
                <a16:creationId xmlns:a16="http://schemas.microsoft.com/office/drawing/2014/main" id="{DC7C7C43-03F8-5D50-09E4-E56687CD34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03A9AF-EBE1-DC04-451E-CBD982888A3A}"/>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141228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1494-8071-2224-83C7-2B883E83F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1DB068-CEAF-3614-CB7C-F0243E37FC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5C98DB-27A6-9218-C08B-07FB840C35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73DB7-5ABA-2C3A-40E7-58BDB8416B4B}"/>
              </a:ext>
            </a:extLst>
          </p:cNvPr>
          <p:cNvSpPr>
            <a:spLocks noGrp="1"/>
          </p:cNvSpPr>
          <p:nvPr>
            <p:ph type="dt" sz="half" idx="10"/>
          </p:nvPr>
        </p:nvSpPr>
        <p:spPr/>
        <p:txBody>
          <a:bodyPr/>
          <a:lstStyle/>
          <a:p>
            <a:fld id="{CC688AEE-C44B-0045-AE74-51D2374351F0}" type="datetime1">
              <a:rPr lang="en-US" smtClean="0"/>
              <a:t>11/8/25</a:t>
            </a:fld>
            <a:endParaRPr lang="en-US"/>
          </a:p>
        </p:txBody>
      </p:sp>
      <p:sp>
        <p:nvSpPr>
          <p:cNvPr id="6" name="Footer Placeholder 5">
            <a:extLst>
              <a:ext uri="{FF2B5EF4-FFF2-40B4-BE49-F238E27FC236}">
                <a16:creationId xmlns:a16="http://schemas.microsoft.com/office/drawing/2014/main" id="{58FE8632-F03C-0DA9-88BE-84516286C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B8E17-F368-118F-A851-458B08ED4C4C}"/>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15250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3DA5-05E7-7DAD-DDF0-0EFEFD49C2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C7DEF4-AAD8-FCBA-9D2F-5766C745AB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8DF3F2-6C8A-59EA-518F-ECDEC2BD76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C8F76-BFBF-EF70-7C10-BE4E95552B76}"/>
              </a:ext>
            </a:extLst>
          </p:cNvPr>
          <p:cNvSpPr>
            <a:spLocks noGrp="1"/>
          </p:cNvSpPr>
          <p:nvPr>
            <p:ph type="dt" sz="half" idx="10"/>
          </p:nvPr>
        </p:nvSpPr>
        <p:spPr/>
        <p:txBody>
          <a:bodyPr/>
          <a:lstStyle/>
          <a:p>
            <a:fld id="{3A3817C2-E9B5-244A-873C-2BC54BA44489}" type="datetime1">
              <a:rPr lang="en-US" smtClean="0"/>
              <a:t>11/8/25</a:t>
            </a:fld>
            <a:endParaRPr lang="en-US"/>
          </a:p>
        </p:txBody>
      </p:sp>
      <p:sp>
        <p:nvSpPr>
          <p:cNvPr id="6" name="Footer Placeholder 5">
            <a:extLst>
              <a:ext uri="{FF2B5EF4-FFF2-40B4-BE49-F238E27FC236}">
                <a16:creationId xmlns:a16="http://schemas.microsoft.com/office/drawing/2014/main" id="{5A56493B-259A-B25C-92F2-76052467E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2DE609-4749-0248-25BC-74167554E409}"/>
              </a:ext>
            </a:extLst>
          </p:cNvPr>
          <p:cNvSpPr>
            <a:spLocks noGrp="1"/>
          </p:cNvSpPr>
          <p:nvPr>
            <p:ph type="sldNum" sz="quarter" idx="12"/>
          </p:nvPr>
        </p:nvSpPr>
        <p:spPr/>
        <p:txBody>
          <a:bodyPr/>
          <a:lstStyle/>
          <a:p>
            <a:fld id="{44D74DB8-6076-BD49-B9EE-5E6AFFA6169A}" type="slidenum">
              <a:rPr lang="en-US" smtClean="0"/>
              <a:t>‹#›</a:t>
            </a:fld>
            <a:endParaRPr lang="en-US"/>
          </a:p>
        </p:txBody>
      </p:sp>
    </p:spTree>
    <p:extLst>
      <p:ext uri="{BB962C8B-B14F-4D97-AF65-F5344CB8AC3E}">
        <p14:creationId xmlns:p14="http://schemas.microsoft.com/office/powerpoint/2010/main" val="4184508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BD51E9-F84E-A633-4852-1D79E73ED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A710E9-C0D6-FEA1-057A-EE7BCC9A39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5F0659-29C2-D17C-9EB4-101891F5D1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213AC7-6CDD-6C4D-AF48-0E8DE239D71C}" type="datetime1">
              <a:rPr lang="en-US" smtClean="0"/>
              <a:t>11/8/25</a:t>
            </a:fld>
            <a:endParaRPr lang="en-US"/>
          </a:p>
        </p:txBody>
      </p:sp>
      <p:sp>
        <p:nvSpPr>
          <p:cNvPr id="5" name="Footer Placeholder 4">
            <a:extLst>
              <a:ext uri="{FF2B5EF4-FFF2-40B4-BE49-F238E27FC236}">
                <a16:creationId xmlns:a16="http://schemas.microsoft.com/office/drawing/2014/main" id="{889E811A-77BA-58B7-9739-BE9C5099C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0917A3-7BBF-C7C6-DABF-E8ECA7D686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D74DB8-6076-BD49-B9EE-5E6AFFA6169A}" type="slidenum">
              <a:rPr lang="en-US" smtClean="0"/>
              <a:t>‹#›</a:t>
            </a:fld>
            <a:endParaRPr lang="en-US"/>
          </a:p>
        </p:txBody>
      </p:sp>
    </p:spTree>
    <p:extLst>
      <p:ext uri="{BB962C8B-B14F-4D97-AF65-F5344CB8AC3E}">
        <p14:creationId xmlns:p14="http://schemas.microsoft.com/office/powerpoint/2010/main" val="2755871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7AA03D-74BD-35C7-A989-0BD5B3E834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D1F354-FF23-2B48-823F-F834B4871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C6A58-DC66-8600-C40C-57176EB4C4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213AC7-6CDD-6C4D-AF48-0E8DE239D71C}" type="datetime1">
              <a:rPr lang="en-US" smtClean="0"/>
              <a:t>11/8/25</a:t>
            </a:fld>
            <a:endParaRPr lang="en-US"/>
          </a:p>
        </p:txBody>
      </p:sp>
      <p:sp>
        <p:nvSpPr>
          <p:cNvPr id="5" name="Footer Placeholder 4">
            <a:extLst>
              <a:ext uri="{FF2B5EF4-FFF2-40B4-BE49-F238E27FC236}">
                <a16:creationId xmlns:a16="http://schemas.microsoft.com/office/drawing/2014/main" id="{EAB57F20-863D-9946-A18A-DD7ABCA623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D8BA2A3-B4EA-BB96-1B21-65F500F02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D74DB8-6076-BD49-B9EE-5E6AFFA6169A}" type="slidenum">
              <a:rPr lang="en-US" smtClean="0"/>
              <a:t>‹#›</a:t>
            </a:fld>
            <a:endParaRPr lang="en-US"/>
          </a:p>
        </p:txBody>
      </p:sp>
    </p:spTree>
    <p:extLst>
      <p:ext uri="{BB962C8B-B14F-4D97-AF65-F5344CB8AC3E}">
        <p14:creationId xmlns:p14="http://schemas.microsoft.com/office/powerpoint/2010/main" val="1060337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41.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4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6.pn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5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19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19548-0EEC-116A-4471-2E93AED805A2}"/>
              </a:ext>
            </a:extLst>
          </p:cNvPr>
          <p:cNvSpPr>
            <a:spLocks noGrp="1"/>
          </p:cNvSpPr>
          <p:nvPr>
            <p:ph type="ctrTitle"/>
          </p:nvPr>
        </p:nvSpPr>
        <p:spPr>
          <a:xfrm>
            <a:off x="0" y="1780284"/>
            <a:ext cx="12192000" cy="3889252"/>
          </a:xfrm>
        </p:spPr>
        <p:txBody>
          <a:bodyPr>
            <a:normAutofit/>
          </a:bodyPr>
          <a:lstStyle/>
          <a:p>
            <a:pPr algn="l"/>
            <a:r>
              <a:rPr lang="en-US" sz="4400" b="0" i="0" u="none" strike="noStrike" dirty="0">
                <a:effectLst/>
                <a:latin typeface="Arial" panose="020B0604020202020204" pitchFamily="34" charset="0"/>
              </a:rPr>
              <a:t>Using a reservoir-based molecular dynamics approach to rapidly converge new Hamiltonians.</a:t>
            </a:r>
            <a:br>
              <a:rPr lang="en-US" sz="4400" b="0" i="0" u="none" strike="noStrike" dirty="0">
                <a:effectLst/>
                <a:latin typeface="Arial" panose="020B0604020202020204" pitchFamily="34" charset="0"/>
              </a:rPr>
            </a:br>
            <a:br>
              <a:rPr lang="en-US" sz="4000" b="0" i="0" u="none" strike="noStrike" dirty="0">
                <a:effectLst/>
                <a:latin typeface="Arial" panose="020B0604020202020204" pitchFamily="34" charset="0"/>
              </a:rPr>
            </a:br>
            <a:r>
              <a:rPr lang="en-US" sz="2700" b="0" i="0" u="none" strike="noStrike" dirty="0">
                <a:effectLst/>
                <a:latin typeface="Arial" panose="020B0604020202020204" pitchFamily="34" charset="0"/>
              </a:rPr>
              <a:t>Matt Kochert, Dr. Koushik </a:t>
            </a:r>
            <a:r>
              <a:rPr lang="en-US" sz="2700" b="0" i="0" u="none" strike="noStrike" dirty="0" err="1">
                <a:effectLst/>
                <a:latin typeface="Arial" panose="020B0604020202020204" pitchFamily="34" charset="0"/>
              </a:rPr>
              <a:t>Kasavajhala</a:t>
            </a:r>
            <a:r>
              <a:rPr lang="en-US" sz="2700" b="0" i="0" u="none" strike="noStrike" dirty="0">
                <a:effectLst/>
                <a:latin typeface="Arial" panose="020B0604020202020204" pitchFamily="34" charset="0"/>
              </a:rPr>
              <a:t>, and Dr. Carlos Simmerling</a:t>
            </a:r>
            <a:br>
              <a:rPr lang="en-US" sz="2700" b="0" i="0" u="none" strike="noStrike" dirty="0">
                <a:effectLst/>
                <a:latin typeface="Arial" panose="020B0604020202020204" pitchFamily="34" charset="0"/>
              </a:rPr>
            </a:br>
            <a:br>
              <a:rPr lang="en-US" sz="2700" b="0" i="0" u="none" strike="noStrike" dirty="0">
                <a:effectLst/>
                <a:latin typeface="Arial" panose="020B0604020202020204" pitchFamily="34" charset="0"/>
              </a:rPr>
            </a:br>
            <a:br>
              <a:rPr lang="en-US" sz="2700" dirty="0">
                <a:latin typeface="Arial" panose="020B0604020202020204" pitchFamily="34" charset="0"/>
              </a:rPr>
            </a:br>
            <a:r>
              <a:rPr lang="en-US" sz="2700" dirty="0" err="1">
                <a:latin typeface="Arial" panose="020B0604020202020204" pitchFamily="34" charset="0"/>
              </a:rPr>
              <a:t>MDAnalysis</a:t>
            </a:r>
            <a:r>
              <a:rPr lang="en-US" sz="2700" dirty="0">
                <a:latin typeface="Arial" panose="020B0604020202020204" pitchFamily="34" charset="0"/>
              </a:rPr>
              <a:t> UGM 2025</a:t>
            </a:r>
            <a:endParaRPr lang="en-US" sz="2000" dirty="0"/>
          </a:p>
        </p:txBody>
      </p:sp>
      <p:sp>
        <p:nvSpPr>
          <p:cNvPr id="4" name="Slide Number Placeholder 3">
            <a:extLst>
              <a:ext uri="{FF2B5EF4-FFF2-40B4-BE49-F238E27FC236}">
                <a16:creationId xmlns:a16="http://schemas.microsoft.com/office/drawing/2014/main" id="{80699ADA-0798-0D48-116C-89100DF995A6}"/>
              </a:ext>
            </a:extLst>
          </p:cNvPr>
          <p:cNvSpPr>
            <a:spLocks noGrp="1"/>
          </p:cNvSpPr>
          <p:nvPr>
            <p:ph type="sldNum" sz="quarter" idx="12"/>
          </p:nvPr>
        </p:nvSpPr>
        <p:spPr/>
        <p:txBody>
          <a:bodyPr/>
          <a:lstStyle/>
          <a:p>
            <a:fld id="{44D74DB8-6076-BD49-B9EE-5E6AFFA6169A}" type="slidenum">
              <a:rPr lang="en-US" smtClean="0"/>
              <a:t>1</a:t>
            </a:fld>
            <a:endParaRPr lang="en-US"/>
          </a:p>
        </p:txBody>
      </p:sp>
      <p:pic>
        <p:nvPicPr>
          <p:cNvPr id="5" name="Picture 4" descr="A logo of a university&#10;&#10;AI-generated content may be incorrect.">
            <a:extLst>
              <a:ext uri="{FF2B5EF4-FFF2-40B4-BE49-F238E27FC236}">
                <a16:creationId xmlns:a16="http://schemas.microsoft.com/office/drawing/2014/main" id="{BE864AD8-1948-0B49-1A9D-B350D3A89FAA}"/>
              </a:ext>
            </a:extLst>
          </p:cNvPr>
          <p:cNvPicPr>
            <a:picLocks noChangeAspect="1"/>
          </p:cNvPicPr>
          <p:nvPr/>
        </p:nvPicPr>
        <p:blipFill>
          <a:blip r:embed="rId3"/>
          <a:stretch>
            <a:fillRect/>
          </a:stretch>
        </p:blipFill>
        <p:spPr>
          <a:xfrm>
            <a:off x="0" y="0"/>
            <a:ext cx="1965547" cy="1525742"/>
          </a:xfrm>
          <a:prstGeom prst="rect">
            <a:avLst/>
          </a:prstGeom>
        </p:spPr>
      </p:pic>
      <p:pic>
        <p:nvPicPr>
          <p:cNvPr id="6" name="Picture 5" descr="A logo with black and orange dots&#10;&#10;AI-generated content may be incorrect.">
            <a:extLst>
              <a:ext uri="{FF2B5EF4-FFF2-40B4-BE49-F238E27FC236}">
                <a16:creationId xmlns:a16="http://schemas.microsoft.com/office/drawing/2014/main" id="{C4E2287C-973D-EB68-AE85-A7343DFB1467}"/>
              </a:ext>
            </a:extLst>
          </p:cNvPr>
          <p:cNvPicPr>
            <a:picLocks noChangeAspect="1"/>
          </p:cNvPicPr>
          <p:nvPr/>
        </p:nvPicPr>
        <p:blipFill>
          <a:blip r:embed="rId4"/>
          <a:stretch>
            <a:fillRect/>
          </a:stretch>
        </p:blipFill>
        <p:spPr>
          <a:xfrm>
            <a:off x="10046528" y="0"/>
            <a:ext cx="2145472" cy="933547"/>
          </a:xfrm>
          <a:prstGeom prst="rect">
            <a:avLst/>
          </a:prstGeom>
        </p:spPr>
      </p:pic>
    </p:spTree>
    <p:extLst>
      <p:ext uri="{BB962C8B-B14F-4D97-AF65-F5344CB8AC3E}">
        <p14:creationId xmlns:p14="http://schemas.microsoft.com/office/powerpoint/2010/main" val="3203166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F37F02-04F0-9452-9EE2-A080BF992B26}"/>
              </a:ext>
            </a:extLst>
          </p:cNvPr>
          <p:cNvSpPr>
            <a:spLocks noGrp="1"/>
          </p:cNvSpPr>
          <p:nvPr>
            <p:ph type="sldNum" sz="quarter" idx="12"/>
          </p:nvPr>
        </p:nvSpPr>
        <p:spPr/>
        <p:txBody>
          <a:bodyPr/>
          <a:lstStyle/>
          <a:p>
            <a:fld id="{44D74DB8-6076-BD49-B9EE-5E6AFFA6169A}" type="slidenum">
              <a:rPr lang="en-US" smtClean="0"/>
              <a:t>10</a:t>
            </a:fld>
            <a:endParaRPr lang="en-US" dirty="0"/>
          </a:p>
        </p:txBody>
      </p:sp>
      <p:sp>
        <p:nvSpPr>
          <p:cNvPr id="6" name="TextBox 5">
            <a:extLst>
              <a:ext uri="{FF2B5EF4-FFF2-40B4-BE49-F238E27FC236}">
                <a16:creationId xmlns:a16="http://schemas.microsoft.com/office/drawing/2014/main" id="{A0BCB900-580C-0F4C-6B05-722AD214B003}"/>
              </a:ext>
            </a:extLst>
          </p:cNvPr>
          <p:cNvSpPr txBox="1"/>
          <p:nvPr/>
        </p:nvSpPr>
        <p:spPr>
          <a:xfrm>
            <a:off x="0" y="0"/>
            <a:ext cx="6096000" cy="6370975"/>
          </a:xfrm>
          <a:prstGeom prst="rect">
            <a:avLst/>
          </a:prstGeom>
          <a:noFill/>
        </p:spPr>
        <p:txBody>
          <a:bodyPr wrap="square">
            <a:spAutoFit/>
          </a:bodyPr>
          <a:lstStyle/>
          <a:p>
            <a:pPr rtl="0"/>
            <a:r>
              <a:rPr lang="en-US" sz="2800" b="0" i="0" u="none" strike="noStrike" dirty="0">
                <a:effectLst/>
                <a:latin typeface="Arial" panose="020B0604020202020204" pitchFamily="34" charset="0"/>
              </a:rPr>
              <a:t>Acknowledgments</a:t>
            </a:r>
            <a:endParaRPr lang="en-US" dirty="0">
              <a:effectLst/>
            </a:endParaRPr>
          </a:p>
          <a:p>
            <a:pPr rtl="0">
              <a:spcAft>
                <a:spcPts val="1200"/>
              </a:spcAft>
            </a:pPr>
            <a:br>
              <a:rPr lang="en-US" dirty="0"/>
            </a:br>
            <a:r>
              <a:rPr lang="en-US" sz="1800" b="1" i="0" u="none" strike="noStrike" dirty="0">
                <a:effectLst/>
                <a:latin typeface="Arial" panose="020B0604020202020204" pitchFamily="34" charset="0"/>
              </a:rPr>
              <a:t>Simmerling Lab – Stony Brook University</a:t>
            </a:r>
            <a:endParaRPr lang="en-US" dirty="0">
              <a:effectLst/>
            </a:endParaRPr>
          </a:p>
          <a:p>
            <a:pPr>
              <a:spcAft>
                <a:spcPts val="1200"/>
              </a:spcAft>
            </a:pPr>
            <a:r>
              <a:rPr lang="en-US" dirty="0">
                <a:latin typeface="Arial" panose="020B0604020202020204" pitchFamily="34" charset="0"/>
              </a:rPr>
              <a:t>Dr. Carlos Simmerling</a:t>
            </a:r>
            <a:endParaRPr lang="en-US" sz="1800" b="0" i="0" u="none" strike="noStrike" dirty="0">
              <a:effectLst/>
              <a:latin typeface="Arial" panose="020B0604020202020204" pitchFamily="34" charset="0"/>
            </a:endParaRPr>
          </a:p>
          <a:p>
            <a:pPr>
              <a:spcAft>
                <a:spcPts val="1200"/>
              </a:spcAft>
            </a:pPr>
            <a:r>
              <a:rPr lang="en-US" sz="1800" b="0" i="0" u="none" strike="noStrike" dirty="0">
                <a:effectLst/>
                <a:latin typeface="Arial" panose="020B0604020202020204" pitchFamily="34" charset="0"/>
              </a:rPr>
              <a:t>Juan </a:t>
            </a:r>
            <a:r>
              <a:rPr lang="en-US" dirty="0">
                <a:latin typeface="Arial" panose="020B0604020202020204" pitchFamily="34" charset="0"/>
              </a:rPr>
              <a:t>Alcantara</a:t>
            </a:r>
            <a:endParaRPr lang="en-US" dirty="0">
              <a:effectLst/>
            </a:endParaRPr>
          </a:p>
          <a:p>
            <a:pPr>
              <a:spcAft>
                <a:spcPts val="1200"/>
              </a:spcAft>
            </a:pPr>
            <a:r>
              <a:rPr lang="en-US" sz="1800" b="0" i="0" u="none" strike="noStrike" dirty="0">
                <a:effectLst/>
                <a:latin typeface="Arial" panose="020B0604020202020204" pitchFamily="34" charset="0"/>
              </a:rPr>
              <a:t>Zach </a:t>
            </a:r>
            <a:r>
              <a:rPr lang="en-US" dirty="0" err="1">
                <a:latin typeface="Arial" panose="020B0604020202020204" pitchFamily="34" charset="0"/>
              </a:rPr>
              <a:t>Alseika</a:t>
            </a:r>
            <a:endParaRPr lang="en-US" dirty="0">
              <a:latin typeface="Arial" panose="020B0604020202020204" pitchFamily="34" charset="0"/>
            </a:endParaRPr>
          </a:p>
          <a:p>
            <a:pPr>
              <a:spcAft>
                <a:spcPts val="1200"/>
              </a:spcAft>
            </a:pPr>
            <a:r>
              <a:rPr lang="en-US" dirty="0">
                <a:latin typeface="Arial" panose="020B0604020202020204" pitchFamily="34" charset="0"/>
              </a:rPr>
              <a:t>Dr. Lauren </a:t>
            </a:r>
            <a:r>
              <a:rPr lang="en-US" dirty="0" err="1">
                <a:latin typeface="Arial" panose="020B0604020202020204" pitchFamily="34" charset="0"/>
              </a:rPr>
              <a:t>Raguette</a:t>
            </a:r>
            <a:endParaRPr lang="en-US" dirty="0"/>
          </a:p>
          <a:p>
            <a:pPr>
              <a:spcAft>
                <a:spcPts val="1200"/>
              </a:spcAft>
            </a:pPr>
            <a:r>
              <a:rPr lang="en-US" dirty="0">
                <a:latin typeface="Arial" panose="020B0604020202020204" pitchFamily="34" charset="0"/>
              </a:rPr>
              <a:t>Dr. Dasha </a:t>
            </a:r>
            <a:r>
              <a:rPr lang="en-US" dirty="0" err="1">
                <a:latin typeface="Arial" panose="020B0604020202020204" pitchFamily="34" charset="0"/>
              </a:rPr>
              <a:t>Stephanko</a:t>
            </a:r>
            <a:endParaRPr lang="en-US" sz="1800" b="0" i="0" u="none" strike="noStrike" dirty="0">
              <a:effectLst/>
              <a:latin typeface="Arial" panose="020B0604020202020204" pitchFamily="34" charset="0"/>
            </a:endParaRPr>
          </a:p>
          <a:p>
            <a:pPr>
              <a:spcAft>
                <a:spcPts val="1200"/>
              </a:spcAft>
            </a:pPr>
            <a:r>
              <a:rPr lang="en-US" dirty="0">
                <a:latin typeface="Arial" panose="020B0604020202020204" pitchFamily="34" charset="0"/>
              </a:rPr>
              <a:t>Dr. Lucy Fallon</a:t>
            </a:r>
          </a:p>
          <a:p>
            <a:pPr>
              <a:spcAft>
                <a:spcPts val="1200"/>
              </a:spcAft>
            </a:pPr>
            <a:r>
              <a:rPr lang="en-US" dirty="0">
                <a:latin typeface="Arial" panose="020B0604020202020204" pitchFamily="34" charset="0"/>
              </a:rPr>
              <a:t>Dr. </a:t>
            </a:r>
            <a:r>
              <a:rPr lang="en-US" dirty="0" err="1">
                <a:latin typeface="Arial" panose="020B0604020202020204" pitchFamily="34" charset="0"/>
              </a:rPr>
              <a:t>Yuzhang</a:t>
            </a:r>
            <a:r>
              <a:rPr lang="en-US" dirty="0">
                <a:latin typeface="Arial" panose="020B0604020202020204" pitchFamily="34" charset="0"/>
              </a:rPr>
              <a:t> Wang</a:t>
            </a:r>
            <a:endParaRPr lang="en-US" dirty="0">
              <a:effectLst/>
            </a:endParaRPr>
          </a:p>
          <a:p>
            <a:pPr rtl="0">
              <a:spcAft>
                <a:spcPts val="1200"/>
              </a:spcAft>
            </a:pPr>
            <a:r>
              <a:rPr lang="en-US" sz="1800" b="1" i="0" u="none" strike="noStrike" dirty="0">
                <a:effectLst/>
                <a:latin typeface="Arial" panose="020B0604020202020204" pitchFamily="34" charset="0"/>
              </a:rPr>
              <a:t>NIH</a:t>
            </a:r>
            <a:endParaRPr lang="en-US" dirty="0">
              <a:effectLst/>
            </a:endParaRPr>
          </a:p>
          <a:p>
            <a:pPr rtl="0">
              <a:spcAft>
                <a:spcPts val="1200"/>
              </a:spcAft>
            </a:pPr>
            <a:r>
              <a:rPr lang="en-US" sz="1800" b="0" i="0" u="none" strike="noStrike" dirty="0">
                <a:effectLst/>
                <a:latin typeface="Arial" panose="020B0604020202020204" pitchFamily="34" charset="0"/>
              </a:rPr>
              <a:t>I’d like to thank the NIH for funding </a:t>
            </a:r>
            <a:endParaRPr lang="en-US" dirty="0">
              <a:effectLst/>
            </a:endParaRPr>
          </a:p>
          <a:p>
            <a:pPr rtl="0">
              <a:spcAft>
                <a:spcPts val="1200"/>
              </a:spcAft>
            </a:pPr>
            <a:r>
              <a:rPr lang="en-US" sz="1800" b="0" i="0" u="none" strike="noStrike" dirty="0">
                <a:effectLst/>
                <a:latin typeface="Arial" panose="020B0604020202020204" pitchFamily="34" charset="0"/>
              </a:rPr>
              <a:t>via grant NIH GM107104.</a:t>
            </a:r>
            <a:endParaRPr lang="en-US" dirty="0">
              <a:effectLst/>
            </a:endParaRPr>
          </a:p>
          <a:p>
            <a:br>
              <a:rPr lang="en-US" dirty="0"/>
            </a:br>
            <a:br>
              <a:rPr lang="en-US" dirty="0"/>
            </a:br>
            <a:endParaRPr lang="en-US" dirty="0"/>
          </a:p>
        </p:txBody>
      </p:sp>
      <p:pic>
        <p:nvPicPr>
          <p:cNvPr id="2" name="Picture 1" descr="A blue and white sign with white text&#10;&#10;AI-generated content may be incorrect.">
            <a:extLst>
              <a:ext uri="{FF2B5EF4-FFF2-40B4-BE49-F238E27FC236}">
                <a16:creationId xmlns:a16="http://schemas.microsoft.com/office/drawing/2014/main" id="{C06DEE91-1E2C-7DC0-9F3A-BEACC2CF2D8C}"/>
              </a:ext>
            </a:extLst>
          </p:cNvPr>
          <p:cNvPicPr>
            <a:picLocks noChangeAspect="1"/>
          </p:cNvPicPr>
          <p:nvPr/>
        </p:nvPicPr>
        <p:blipFill>
          <a:blip r:embed="rId3"/>
          <a:stretch>
            <a:fillRect/>
          </a:stretch>
        </p:blipFill>
        <p:spPr>
          <a:xfrm>
            <a:off x="1965547" y="5332258"/>
            <a:ext cx="1117895" cy="1539255"/>
          </a:xfrm>
          <a:prstGeom prst="rect">
            <a:avLst/>
          </a:prstGeom>
        </p:spPr>
      </p:pic>
      <p:pic>
        <p:nvPicPr>
          <p:cNvPr id="3" name="Picture 2" descr="A logo of a university&#10;&#10;AI-generated content may be incorrect.">
            <a:extLst>
              <a:ext uri="{FF2B5EF4-FFF2-40B4-BE49-F238E27FC236}">
                <a16:creationId xmlns:a16="http://schemas.microsoft.com/office/drawing/2014/main" id="{E13A70E9-F40A-79BB-047E-95933A1693BB}"/>
              </a:ext>
            </a:extLst>
          </p:cNvPr>
          <p:cNvPicPr>
            <a:picLocks noChangeAspect="1"/>
          </p:cNvPicPr>
          <p:nvPr/>
        </p:nvPicPr>
        <p:blipFill>
          <a:blip r:embed="rId4"/>
          <a:stretch>
            <a:fillRect/>
          </a:stretch>
        </p:blipFill>
        <p:spPr>
          <a:xfrm>
            <a:off x="0" y="5332258"/>
            <a:ext cx="1965547" cy="1525742"/>
          </a:xfrm>
          <a:prstGeom prst="rect">
            <a:avLst/>
          </a:prstGeom>
        </p:spPr>
      </p:pic>
      <p:pic>
        <p:nvPicPr>
          <p:cNvPr id="7" name="Picture 6" descr="A grey and blue logo&#10;&#10;AI-generated content may be incorrect.">
            <a:extLst>
              <a:ext uri="{FF2B5EF4-FFF2-40B4-BE49-F238E27FC236}">
                <a16:creationId xmlns:a16="http://schemas.microsoft.com/office/drawing/2014/main" id="{6718AC58-5734-AB0D-21C3-6CC9E187726F}"/>
              </a:ext>
            </a:extLst>
          </p:cNvPr>
          <p:cNvPicPr>
            <a:picLocks noChangeAspect="1"/>
          </p:cNvPicPr>
          <p:nvPr/>
        </p:nvPicPr>
        <p:blipFill>
          <a:blip r:embed="rId5"/>
          <a:stretch>
            <a:fillRect/>
          </a:stretch>
        </p:blipFill>
        <p:spPr>
          <a:xfrm>
            <a:off x="3245995" y="5150031"/>
            <a:ext cx="1707969" cy="1707969"/>
          </a:xfrm>
          <a:prstGeom prst="rect">
            <a:avLst/>
          </a:prstGeom>
        </p:spPr>
      </p:pic>
      <p:pic>
        <p:nvPicPr>
          <p:cNvPr id="8" name="Picture 7" descr="A group of people standing in a room&#10;&#10;AI-generated content may be incorrect.">
            <a:extLst>
              <a:ext uri="{FF2B5EF4-FFF2-40B4-BE49-F238E27FC236}">
                <a16:creationId xmlns:a16="http://schemas.microsoft.com/office/drawing/2014/main" id="{30000D8A-9BAB-DEDD-EDD3-9934EBD68B0B}"/>
              </a:ext>
            </a:extLst>
          </p:cNvPr>
          <p:cNvPicPr>
            <a:picLocks noChangeAspect="1"/>
          </p:cNvPicPr>
          <p:nvPr/>
        </p:nvPicPr>
        <p:blipFill>
          <a:blip r:embed="rId6"/>
          <a:stretch>
            <a:fillRect/>
          </a:stretch>
        </p:blipFill>
        <p:spPr>
          <a:xfrm>
            <a:off x="4674914" y="0"/>
            <a:ext cx="7517086" cy="4232119"/>
          </a:xfrm>
          <a:prstGeom prst="rect">
            <a:avLst/>
          </a:prstGeom>
        </p:spPr>
      </p:pic>
      <p:pic>
        <p:nvPicPr>
          <p:cNvPr id="5" name="Picture 4" descr="A logo with black and orange dots&#10;&#10;AI-generated content may be incorrect.">
            <a:extLst>
              <a:ext uri="{FF2B5EF4-FFF2-40B4-BE49-F238E27FC236}">
                <a16:creationId xmlns:a16="http://schemas.microsoft.com/office/drawing/2014/main" id="{43F99E86-9051-02D8-2C09-5AB1D05420FD}"/>
              </a:ext>
            </a:extLst>
          </p:cNvPr>
          <p:cNvPicPr>
            <a:picLocks noChangeAspect="1"/>
          </p:cNvPicPr>
          <p:nvPr/>
        </p:nvPicPr>
        <p:blipFill>
          <a:blip r:embed="rId7"/>
          <a:stretch>
            <a:fillRect/>
          </a:stretch>
        </p:blipFill>
        <p:spPr>
          <a:xfrm>
            <a:off x="5023264" y="5628355"/>
            <a:ext cx="2145472" cy="933547"/>
          </a:xfrm>
          <a:prstGeom prst="rect">
            <a:avLst/>
          </a:prstGeom>
        </p:spPr>
      </p:pic>
    </p:spTree>
    <p:extLst>
      <p:ext uri="{BB962C8B-B14F-4D97-AF65-F5344CB8AC3E}">
        <p14:creationId xmlns:p14="http://schemas.microsoft.com/office/powerpoint/2010/main" val="172920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937B3E-5F8D-EB63-BC77-4C2FB1935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2EE89-87EB-A912-15E0-60764B1ED36D}"/>
              </a:ext>
            </a:extLst>
          </p:cNvPr>
          <p:cNvSpPr>
            <a:spLocks noGrp="1"/>
          </p:cNvSpPr>
          <p:nvPr>
            <p:ph type="title"/>
          </p:nvPr>
        </p:nvSpPr>
        <p:spPr/>
        <p:txBody>
          <a:bodyPr>
            <a:normAutofit/>
          </a:bodyPr>
          <a:lstStyle/>
          <a:p>
            <a:r>
              <a:rPr lang="en-US" sz="2800" dirty="0"/>
              <a:t>How to best generate multiple ensembles under different conditions?</a:t>
            </a:r>
          </a:p>
        </p:txBody>
      </p:sp>
      <p:sp>
        <p:nvSpPr>
          <p:cNvPr id="4" name="Slide Number Placeholder 3">
            <a:extLst>
              <a:ext uri="{FF2B5EF4-FFF2-40B4-BE49-F238E27FC236}">
                <a16:creationId xmlns:a16="http://schemas.microsoft.com/office/drawing/2014/main" id="{6F4873C3-5705-41DE-FE33-1AAEC14CF43D}"/>
              </a:ext>
            </a:extLst>
          </p:cNvPr>
          <p:cNvSpPr>
            <a:spLocks noGrp="1"/>
          </p:cNvSpPr>
          <p:nvPr>
            <p:ph type="sldNum" sz="quarter" idx="12"/>
          </p:nvPr>
        </p:nvSpPr>
        <p:spPr/>
        <p:txBody>
          <a:bodyPr/>
          <a:lstStyle/>
          <a:p>
            <a:fld id="{44D74DB8-6076-BD49-B9EE-5E6AFFA6169A}" type="slidenum">
              <a:rPr lang="en-US" smtClean="0"/>
              <a:t>11</a:t>
            </a:fld>
            <a:endParaRPr lang="en-US"/>
          </a:p>
        </p:txBody>
      </p:sp>
      <p:pic>
        <p:nvPicPr>
          <p:cNvPr id="5" name="Picture 4" descr="A close-up of a dna&#10;&#10;AI-generated content may be incorrect.">
            <a:extLst>
              <a:ext uri="{FF2B5EF4-FFF2-40B4-BE49-F238E27FC236}">
                <a16:creationId xmlns:a16="http://schemas.microsoft.com/office/drawing/2014/main" id="{47360D20-F374-2782-CB91-74296CADBC15}"/>
              </a:ext>
            </a:extLst>
          </p:cNvPr>
          <p:cNvPicPr>
            <a:picLocks noChangeAspect="1"/>
          </p:cNvPicPr>
          <p:nvPr/>
        </p:nvPicPr>
        <p:blipFill>
          <a:blip r:embed="rId3"/>
          <a:stretch>
            <a:fillRect/>
          </a:stretch>
        </p:blipFill>
        <p:spPr>
          <a:xfrm>
            <a:off x="4907298" y="1496378"/>
            <a:ext cx="2209888" cy="4355722"/>
          </a:xfrm>
          <a:prstGeom prst="rect">
            <a:avLst/>
          </a:prstGeom>
        </p:spPr>
      </p:pic>
      <p:sp>
        <p:nvSpPr>
          <p:cNvPr id="6" name="TextBox 5">
            <a:extLst>
              <a:ext uri="{FF2B5EF4-FFF2-40B4-BE49-F238E27FC236}">
                <a16:creationId xmlns:a16="http://schemas.microsoft.com/office/drawing/2014/main" id="{7E94B7FC-145C-8800-A8A5-06D49B541CC8}"/>
              </a:ext>
            </a:extLst>
          </p:cNvPr>
          <p:cNvSpPr txBox="1"/>
          <p:nvPr/>
        </p:nvSpPr>
        <p:spPr>
          <a:xfrm>
            <a:off x="5080697" y="5950942"/>
            <a:ext cx="1863090" cy="369332"/>
          </a:xfrm>
          <a:prstGeom prst="rect">
            <a:avLst/>
          </a:prstGeom>
          <a:noFill/>
        </p:spPr>
        <p:txBody>
          <a:bodyPr wrap="square" rtlCol="0">
            <a:spAutoFit/>
          </a:bodyPr>
          <a:lstStyle/>
          <a:p>
            <a:r>
              <a:rPr lang="en-US" dirty="0"/>
              <a:t>     Alanine-12</a:t>
            </a:r>
          </a:p>
        </p:txBody>
      </p:sp>
      <p:pic>
        <p:nvPicPr>
          <p:cNvPr id="8" name="Picture 7" descr="A group of colorful molecules&#10;&#10;AI-generated content may be incorrect.">
            <a:extLst>
              <a:ext uri="{FF2B5EF4-FFF2-40B4-BE49-F238E27FC236}">
                <a16:creationId xmlns:a16="http://schemas.microsoft.com/office/drawing/2014/main" id="{CC5B69B0-FA75-EE12-487B-3B14D21C28AE}"/>
              </a:ext>
            </a:extLst>
          </p:cNvPr>
          <p:cNvPicPr>
            <a:picLocks noChangeAspect="1"/>
          </p:cNvPicPr>
          <p:nvPr/>
        </p:nvPicPr>
        <p:blipFill>
          <a:blip r:embed="rId4"/>
          <a:stretch>
            <a:fillRect/>
          </a:stretch>
        </p:blipFill>
        <p:spPr>
          <a:xfrm>
            <a:off x="243840" y="1496378"/>
            <a:ext cx="4258292" cy="4355722"/>
          </a:xfrm>
          <a:prstGeom prst="rect">
            <a:avLst/>
          </a:prstGeom>
        </p:spPr>
      </p:pic>
      <p:sp>
        <p:nvSpPr>
          <p:cNvPr id="9" name="TextBox 8">
            <a:extLst>
              <a:ext uri="{FF2B5EF4-FFF2-40B4-BE49-F238E27FC236}">
                <a16:creationId xmlns:a16="http://schemas.microsoft.com/office/drawing/2014/main" id="{191461F0-5011-F4E5-FA91-806EEA4FDD27}"/>
              </a:ext>
            </a:extLst>
          </p:cNvPr>
          <p:cNvSpPr txBox="1"/>
          <p:nvPr/>
        </p:nvSpPr>
        <p:spPr>
          <a:xfrm>
            <a:off x="1441441" y="5955030"/>
            <a:ext cx="1863090" cy="369332"/>
          </a:xfrm>
          <a:prstGeom prst="rect">
            <a:avLst/>
          </a:prstGeom>
          <a:noFill/>
        </p:spPr>
        <p:txBody>
          <a:bodyPr wrap="square" rtlCol="0">
            <a:spAutoFit/>
          </a:bodyPr>
          <a:lstStyle/>
          <a:p>
            <a:pPr algn="ctr"/>
            <a:r>
              <a:rPr lang="en-US" dirty="0"/>
              <a:t>CLN_025</a:t>
            </a:r>
          </a:p>
        </p:txBody>
      </p:sp>
      <p:pic>
        <p:nvPicPr>
          <p:cNvPr id="11" name="Picture 10" descr="A group of white and blue objects&#10;&#10;AI-generated content may be incorrect.">
            <a:extLst>
              <a:ext uri="{FF2B5EF4-FFF2-40B4-BE49-F238E27FC236}">
                <a16:creationId xmlns:a16="http://schemas.microsoft.com/office/drawing/2014/main" id="{CDB665AB-E0C3-AB0D-A429-3480F3085B84}"/>
              </a:ext>
            </a:extLst>
          </p:cNvPr>
          <p:cNvPicPr>
            <a:picLocks noChangeAspect="1"/>
          </p:cNvPicPr>
          <p:nvPr/>
        </p:nvPicPr>
        <p:blipFill>
          <a:blip r:embed="rId5"/>
          <a:stretch>
            <a:fillRect/>
          </a:stretch>
        </p:blipFill>
        <p:spPr>
          <a:xfrm>
            <a:off x="7522352" y="1496378"/>
            <a:ext cx="4669648" cy="4355722"/>
          </a:xfrm>
          <a:prstGeom prst="rect">
            <a:avLst/>
          </a:prstGeom>
        </p:spPr>
      </p:pic>
      <p:sp>
        <p:nvSpPr>
          <p:cNvPr id="12" name="TextBox 11">
            <a:extLst>
              <a:ext uri="{FF2B5EF4-FFF2-40B4-BE49-F238E27FC236}">
                <a16:creationId xmlns:a16="http://schemas.microsoft.com/office/drawing/2014/main" id="{F9E47BFC-6A69-F216-4D0B-1D85B0DCDDD8}"/>
              </a:ext>
            </a:extLst>
          </p:cNvPr>
          <p:cNvSpPr txBox="1"/>
          <p:nvPr/>
        </p:nvSpPr>
        <p:spPr>
          <a:xfrm>
            <a:off x="8890635" y="5953879"/>
            <a:ext cx="1863090" cy="369332"/>
          </a:xfrm>
          <a:prstGeom prst="rect">
            <a:avLst/>
          </a:prstGeom>
          <a:noFill/>
        </p:spPr>
        <p:txBody>
          <a:bodyPr wrap="square" rtlCol="0">
            <a:spAutoFit/>
          </a:bodyPr>
          <a:lstStyle/>
          <a:p>
            <a:pPr algn="ctr"/>
            <a:r>
              <a:rPr lang="en-US" dirty="0"/>
              <a:t>HP24</a:t>
            </a:r>
          </a:p>
        </p:txBody>
      </p:sp>
      <p:sp>
        <p:nvSpPr>
          <p:cNvPr id="3" name="TextBox 2">
            <a:extLst>
              <a:ext uri="{FF2B5EF4-FFF2-40B4-BE49-F238E27FC236}">
                <a16:creationId xmlns:a16="http://schemas.microsoft.com/office/drawing/2014/main" id="{C16A73AB-336B-0B5D-7AED-E039D82365F4}"/>
              </a:ext>
            </a:extLst>
          </p:cNvPr>
          <p:cNvSpPr txBox="1"/>
          <p:nvPr/>
        </p:nvSpPr>
        <p:spPr>
          <a:xfrm>
            <a:off x="0" y="6461795"/>
            <a:ext cx="9296400"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Honda, S.; Akiba, T.; Kato, Y.; Sawada, Y.; </a:t>
            </a:r>
            <a:r>
              <a:rPr lang="en-US" sz="1000" dirty="0" err="1">
                <a:latin typeface="Times New Roman" panose="02020603050405020304" pitchFamily="18" charset="0"/>
                <a:cs typeface="Times New Roman" panose="02020603050405020304" pitchFamily="18" charset="0"/>
              </a:rPr>
              <a:t>Sekijima</a:t>
            </a:r>
            <a:r>
              <a:rPr lang="en-US" sz="1000" dirty="0">
                <a:latin typeface="Times New Roman" panose="02020603050405020304" pitchFamily="18" charset="0"/>
                <a:cs typeface="Times New Roman" panose="02020603050405020304" pitchFamily="18" charset="0"/>
              </a:rPr>
              <a:t>, M.; Ishimura, M.; </a:t>
            </a:r>
            <a:r>
              <a:rPr lang="en-US" sz="1000" dirty="0" err="1">
                <a:latin typeface="Times New Roman" panose="02020603050405020304" pitchFamily="18" charset="0"/>
                <a:cs typeface="Times New Roman" panose="02020603050405020304" pitchFamily="18" charset="0"/>
              </a:rPr>
              <a:t>Ooishi</a:t>
            </a:r>
            <a:r>
              <a:rPr lang="en-US" sz="1000" dirty="0">
                <a:latin typeface="Times New Roman" panose="02020603050405020304" pitchFamily="18" charset="0"/>
                <a:cs typeface="Times New Roman" panose="02020603050405020304" pitchFamily="18" charset="0"/>
              </a:rPr>
              <a:t>, A.; Watanabe, H.; </a:t>
            </a:r>
            <a:r>
              <a:rPr lang="en-US" sz="1000" dirty="0" err="1">
                <a:latin typeface="Times New Roman" panose="02020603050405020304" pitchFamily="18" charset="0"/>
                <a:cs typeface="Times New Roman" panose="02020603050405020304" pitchFamily="18" charset="0"/>
              </a:rPr>
              <a:t>Odahara</a:t>
            </a:r>
            <a:r>
              <a:rPr lang="en-US" sz="1000" dirty="0">
                <a:latin typeface="Times New Roman" panose="02020603050405020304" pitchFamily="18" charset="0"/>
                <a:cs typeface="Times New Roman" panose="02020603050405020304" pitchFamily="18" charset="0"/>
              </a:rPr>
              <a:t>, T.; </a:t>
            </a:r>
            <a:r>
              <a:rPr lang="en-US" sz="1000" dirty="0" err="1">
                <a:latin typeface="Times New Roman" panose="02020603050405020304" pitchFamily="18" charset="0"/>
                <a:cs typeface="Times New Roman" panose="02020603050405020304" pitchFamily="18" charset="0"/>
              </a:rPr>
              <a:t>Harata</a:t>
            </a:r>
            <a:r>
              <a:rPr lang="en-US" sz="1000" dirty="0">
                <a:latin typeface="Times New Roman" panose="02020603050405020304" pitchFamily="18" charset="0"/>
                <a:cs typeface="Times New Roman" panose="02020603050405020304" pitchFamily="18" charset="0"/>
              </a:rPr>
              <a:t>, K. 2008 </a:t>
            </a:r>
            <a:r>
              <a:rPr lang="en-US" sz="1000" i="1" dirty="0">
                <a:latin typeface="Times New Roman" panose="02020603050405020304" pitchFamily="18" charset="0"/>
                <a:cs typeface="Times New Roman" panose="02020603050405020304" pitchFamily="18" charset="0"/>
              </a:rPr>
              <a:t>J. Am. Chem. Soc. </a:t>
            </a:r>
            <a:r>
              <a:rPr lang="en-US" sz="1000" dirty="0">
                <a:latin typeface="Times New Roman" panose="02020603050405020304" pitchFamily="18" charset="0"/>
                <a:cs typeface="Times New Roman" panose="02020603050405020304" pitchFamily="18" charset="0"/>
              </a:rPr>
              <a:t>130, 15327-15331.</a:t>
            </a:r>
          </a:p>
          <a:p>
            <a:r>
              <a:rPr lang="en-US" sz="1000" dirty="0">
                <a:latin typeface="Times New Roman" panose="02020603050405020304" pitchFamily="18" charset="0"/>
                <a:cs typeface="Times New Roman" panose="02020603050405020304" pitchFamily="18" charset="0"/>
              </a:rPr>
              <a:t>Hocking, H.; </a:t>
            </a:r>
            <a:r>
              <a:rPr lang="en-US" sz="1000" dirty="0" err="1">
                <a:latin typeface="Times New Roman" panose="02020603050405020304" pitchFamily="18" charset="0"/>
                <a:cs typeface="Times New Roman" panose="02020603050405020304" pitchFamily="18" charset="0"/>
              </a:rPr>
              <a:t>Häse</a:t>
            </a:r>
            <a:r>
              <a:rPr lang="en-US" sz="1000" dirty="0">
                <a:latin typeface="Times New Roman" panose="02020603050405020304" pitchFamily="18" charset="0"/>
                <a:cs typeface="Times New Roman" panose="02020603050405020304" pitchFamily="18" charset="0"/>
              </a:rPr>
              <a:t>, F.; Madl, T.; Zacharias, M.; Rief, M.; </a:t>
            </a:r>
            <a:r>
              <a:rPr lang="en-US" sz="1000" dirty="0" err="1">
                <a:latin typeface="Times New Roman" panose="02020603050405020304" pitchFamily="18" charset="0"/>
                <a:cs typeface="Times New Roman" panose="02020603050405020304" pitchFamily="18" charset="0"/>
              </a:rPr>
              <a:t>Žoldák</a:t>
            </a:r>
            <a:r>
              <a:rPr lang="en-US" sz="1000" dirty="0">
                <a:latin typeface="Times New Roman" panose="02020603050405020304" pitchFamily="18" charset="0"/>
                <a:cs typeface="Times New Roman" panose="02020603050405020304" pitchFamily="18" charset="0"/>
              </a:rPr>
              <a:t>, G. 2015 </a:t>
            </a:r>
            <a:r>
              <a:rPr lang="en-US" sz="1000" i="1" dirty="0">
                <a:latin typeface="Times New Roman" panose="02020603050405020304" pitchFamily="18" charset="0"/>
                <a:cs typeface="Times New Roman" panose="02020603050405020304" pitchFamily="18" charset="0"/>
              </a:rPr>
              <a:t>Biophysical journal</a:t>
            </a:r>
            <a:r>
              <a:rPr lang="en-US" sz="1000" dirty="0">
                <a:latin typeface="Times New Roman" panose="02020603050405020304" pitchFamily="18" charset="0"/>
                <a:cs typeface="Times New Roman" panose="02020603050405020304" pitchFamily="18" charset="0"/>
              </a:rPr>
              <a:t> 108, 678-686</a:t>
            </a:r>
          </a:p>
        </p:txBody>
      </p:sp>
    </p:spTree>
    <p:extLst>
      <p:ext uri="{BB962C8B-B14F-4D97-AF65-F5344CB8AC3E}">
        <p14:creationId xmlns:p14="http://schemas.microsoft.com/office/powerpoint/2010/main" val="56840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5"/>
                                        </p:tgtEl>
                                        <p:attrNameLst>
                                          <p:attrName>style.opacity</p:attrName>
                                        </p:attrNameLst>
                                      </p:cBhvr>
                                      <p:to>
                                        <p:strVal val="0.25"/>
                                      </p:to>
                                    </p:set>
                                    <p:animEffect filter="image" prLst="opacity: 0.25">
                                      <p:cBhvr rctx="IE">
                                        <p:cTn id="25" dur="indefinite"/>
                                        <p:tgtEl>
                                          <p:spTgt spid="5"/>
                                        </p:tgtEl>
                                      </p:cBhvr>
                                    </p:animEffect>
                                  </p:childTnLst>
                                </p:cTn>
                              </p:par>
                              <p:par>
                                <p:cTn id="26" presetID="9" presetClass="emph" presetSubtype="0" nodeType="withEffect">
                                  <p:stCondLst>
                                    <p:cond delay="0"/>
                                  </p:stCondLst>
                                  <p:childTnLst>
                                    <p:set>
                                      <p:cBhvr>
                                        <p:cTn id="27" dur="indefinite"/>
                                        <p:tgtEl>
                                          <p:spTgt spid="11"/>
                                        </p:tgtEl>
                                        <p:attrNameLst>
                                          <p:attrName>style.opacity</p:attrName>
                                        </p:attrNameLst>
                                      </p:cBhvr>
                                      <p:to>
                                        <p:strVal val="0.25"/>
                                      </p:to>
                                    </p:set>
                                    <p:animEffect filter="image" prLst="opacity: 0.25">
                                      <p:cBhvr rctx="IE">
                                        <p:cTn id="28"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C41D74-2F29-C9C7-77BA-BA9D08178A52}"/>
            </a:ext>
          </a:extLst>
        </p:cNvPr>
        <p:cNvGrpSpPr/>
        <p:nvPr/>
      </p:nvGrpSpPr>
      <p:grpSpPr>
        <a:xfrm>
          <a:off x="0" y="0"/>
          <a:ext cx="0" cy="0"/>
          <a:chOff x="0" y="0"/>
          <a:chExt cx="0" cy="0"/>
        </a:xfrm>
      </p:grpSpPr>
      <p:pic>
        <p:nvPicPr>
          <p:cNvPr id="5" name="Picture 4" descr="A diagram of a diagram&#10;&#10;Description automatically generated with medium confidence">
            <a:extLst>
              <a:ext uri="{FF2B5EF4-FFF2-40B4-BE49-F238E27FC236}">
                <a16:creationId xmlns:a16="http://schemas.microsoft.com/office/drawing/2014/main" id="{0C71E143-E21D-AD75-8A79-4F047F4B0362}"/>
              </a:ext>
            </a:extLst>
          </p:cNvPr>
          <p:cNvPicPr>
            <a:picLocks noChangeAspect="1"/>
          </p:cNvPicPr>
          <p:nvPr/>
        </p:nvPicPr>
        <p:blipFill>
          <a:blip r:embed="rId3"/>
          <a:srcRect t="41238" b="44599"/>
          <a:stretch>
            <a:fillRect/>
          </a:stretch>
        </p:blipFill>
        <p:spPr>
          <a:xfrm>
            <a:off x="1172581" y="4777925"/>
            <a:ext cx="9709675" cy="385776"/>
          </a:xfrm>
          <a:prstGeom prst="rect">
            <a:avLst/>
          </a:prstGeom>
        </p:spPr>
      </p:pic>
      <p:pic>
        <p:nvPicPr>
          <p:cNvPr id="6" name="Picture 5" descr="A group of blue and red molecules&#10;&#10;Description automatically generated">
            <a:extLst>
              <a:ext uri="{FF2B5EF4-FFF2-40B4-BE49-F238E27FC236}">
                <a16:creationId xmlns:a16="http://schemas.microsoft.com/office/drawing/2014/main" id="{BF15C35C-C4C8-B0E9-E40F-13BD7FF8CE5F}"/>
              </a:ext>
            </a:extLst>
          </p:cNvPr>
          <p:cNvPicPr>
            <a:picLocks noChangeAspect="1"/>
          </p:cNvPicPr>
          <p:nvPr/>
        </p:nvPicPr>
        <p:blipFill>
          <a:blip r:embed="rId4">
            <a:extLst>
              <a:ext uri="{28A0092B-C50C-407E-A947-70E740481C1C}">
                <a14:useLocalDpi xmlns:a14="http://schemas.microsoft.com/office/drawing/2010/main" val="0"/>
              </a:ext>
            </a:extLst>
          </a:blip>
          <a:srcRect b="2845"/>
          <a:stretch/>
        </p:blipFill>
        <p:spPr>
          <a:xfrm>
            <a:off x="3462380" y="-4018"/>
            <a:ext cx="5267240" cy="3809015"/>
          </a:xfrm>
          <a:prstGeom prst="rect">
            <a:avLst/>
          </a:prstGeom>
        </p:spPr>
      </p:pic>
      <p:sp>
        <p:nvSpPr>
          <p:cNvPr id="7" name="Slide Number Placeholder 6">
            <a:extLst>
              <a:ext uri="{FF2B5EF4-FFF2-40B4-BE49-F238E27FC236}">
                <a16:creationId xmlns:a16="http://schemas.microsoft.com/office/drawing/2014/main" id="{AE94C9EE-572A-69AD-AD89-6D57811AF0D7}"/>
              </a:ext>
            </a:extLst>
          </p:cNvPr>
          <p:cNvSpPr>
            <a:spLocks noGrp="1"/>
          </p:cNvSpPr>
          <p:nvPr>
            <p:ph type="sldNum" sz="quarter" idx="12"/>
          </p:nvPr>
        </p:nvSpPr>
        <p:spPr/>
        <p:txBody>
          <a:bodyPr/>
          <a:lstStyle/>
          <a:p>
            <a:fld id="{44D74DB8-6076-BD49-B9EE-5E6AFFA6169A}" type="slidenum">
              <a:rPr lang="en-US" smtClean="0"/>
              <a:t>12</a:t>
            </a:fld>
            <a:endParaRPr lang="en-US"/>
          </a:p>
        </p:txBody>
      </p:sp>
      <p:pic>
        <p:nvPicPr>
          <p:cNvPr id="4" name="Picture 3" descr="A symbol of x and two arrows&#10;&#10;AI-generated content may be incorrect.">
            <a:extLst>
              <a:ext uri="{FF2B5EF4-FFF2-40B4-BE49-F238E27FC236}">
                <a16:creationId xmlns:a16="http://schemas.microsoft.com/office/drawing/2014/main" id="{4101CFE6-5408-F0B0-AFF5-DB92B8A04AB2}"/>
              </a:ext>
            </a:extLst>
          </p:cNvPr>
          <p:cNvPicPr>
            <a:picLocks noChangeAspect="1"/>
          </p:cNvPicPr>
          <p:nvPr/>
        </p:nvPicPr>
        <p:blipFill>
          <a:blip r:embed="rId5"/>
          <a:stretch>
            <a:fillRect/>
          </a:stretch>
        </p:blipFill>
        <p:spPr>
          <a:xfrm>
            <a:off x="5556791" y="3634922"/>
            <a:ext cx="1498600" cy="1143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3EA03D-9CF6-4574-6B2A-9BE8EFC12F57}"/>
                  </a:ext>
                </a:extLst>
              </p:cNvPr>
              <p:cNvSpPr txBox="1"/>
              <p:nvPr/>
            </p:nvSpPr>
            <p:spPr>
              <a:xfrm>
                <a:off x="3805887" y="6255308"/>
                <a:ext cx="5000407" cy="56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𝐾</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𝑇</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D33EA03D-9CF6-4574-6B2A-9BE8EFC12F57}"/>
                  </a:ext>
                </a:extLst>
              </p:cNvPr>
              <p:cNvSpPr txBox="1">
                <a:spLocks noRot="1" noChangeAspect="1" noMove="1" noResize="1" noEditPoints="1" noAdjustHandles="1" noChangeArrowheads="1" noChangeShapeType="1" noTextEdit="1"/>
              </p:cNvSpPr>
              <p:nvPr/>
            </p:nvSpPr>
            <p:spPr>
              <a:xfrm>
                <a:off x="3805887" y="6255308"/>
                <a:ext cx="5000407" cy="567207"/>
              </a:xfrm>
              <a:prstGeom prst="rect">
                <a:avLst/>
              </a:prstGeom>
              <a:blipFill>
                <a:blip r:embed="rId6"/>
                <a:stretch>
                  <a:fillRect l="-506" t="-4348" r="-1266" b="-652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C45EDC3-D7EE-2BF6-085B-7273B34AF3DC}"/>
              </a:ext>
            </a:extLst>
          </p:cNvPr>
          <p:cNvSpPr txBox="1"/>
          <p:nvPr/>
        </p:nvSpPr>
        <p:spPr>
          <a:xfrm>
            <a:off x="0" y="199387"/>
            <a:ext cx="346238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Structures generated with H1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Always accept exchange w/reservoir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Happens separately from exchanges between replicas</a:t>
            </a:r>
          </a:p>
        </p:txBody>
      </p:sp>
    </p:spTree>
    <p:extLst>
      <p:ext uri="{BB962C8B-B14F-4D97-AF65-F5344CB8AC3E}">
        <p14:creationId xmlns:p14="http://schemas.microsoft.com/office/powerpoint/2010/main" val="3373046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30CBB6-916C-AA2B-53D6-3BD646D4ADE1}"/>
            </a:ext>
          </a:extLst>
        </p:cNvPr>
        <p:cNvGrpSpPr/>
        <p:nvPr/>
      </p:nvGrpSpPr>
      <p:grpSpPr>
        <a:xfrm>
          <a:off x="0" y="0"/>
          <a:ext cx="0" cy="0"/>
          <a:chOff x="0" y="0"/>
          <a:chExt cx="0" cy="0"/>
        </a:xfrm>
      </p:grpSpPr>
      <p:pic>
        <p:nvPicPr>
          <p:cNvPr id="5" name="Picture 4" descr="A diagram of a diagram&#10;&#10;Description automatically generated with medium confidence">
            <a:extLst>
              <a:ext uri="{FF2B5EF4-FFF2-40B4-BE49-F238E27FC236}">
                <a16:creationId xmlns:a16="http://schemas.microsoft.com/office/drawing/2014/main" id="{D1C01AEA-4B2A-D5AA-583D-F34072F5B272}"/>
              </a:ext>
            </a:extLst>
          </p:cNvPr>
          <p:cNvPicPr>
            <a:picLocks noChangeAspect="1"/>
          </p:cNvPicPr>
          <p:nvPr/>
        </p:nvPicPr>
        <p:blipFill>
          <a:blip r:embed="rId3"/>
          <a:srcRect t="41238" b="3277"/>
          <a:stretch>
            <a:fillRect/>
          </a:stretch>
        </p:blipFill>
        <p:spPr>
          <a:xfrm>
            <a:off x="-4709" y="3086284"/>
            <a:ext cx="9709675" cy="1511357"/>
          </a:xfrm>
          <a:prstGeom prst="rect">
            <a:avLst/>
          </a:prstGeom>
        </p:spPr>
      </p:pic>
      <p:sp>
        <p:nvSpPr>
          <p:cNvPr id="7" name="Slide Number Placeholder 6">
            <a:extLst>
              <a:ext uri="{FF2B5EF4-FFF2-40B4-BE49-F238E27FC236}">
                <a16:creationId xmlns:a16="http://schemas.microsoft.com/office/drawing/2014/main" id="{C8EAEB10-5FB6-974D-681D-F72A64B0C159}"/>
              </a:ext>
            </a:extLst>
          </p:cNvPr>
          <p:cNvSpPr>
            <a:spLocks noGrp="1"/>
          </p:cNvSpPr>
          <p:nvPr>
            <p:ph type="sldNum" sz="quarter" idx="12"/>
          </p:nvPr>
        </p:nvSpPr>
        <p:spPr/>
        <p:txBody>
          <a:bodyPr/>
          <a:lstStyle/>
          <a:p>
            <a:fld id="{44D74DB8-6076-BD49-B9EE-5E6AFFA6169A}" type="slidenum">
              <a:rPr lang="en-US" smtClean="0"/>
              <a:t>13</a:t>
            </a:fld>
            <a:endParaRPr lang="en-US"/>
          </a:p>
        </p:txBody>
      </p:sp>
      <p:pic>
        <p:nvPicPr>
          <p:cNvPr id="4" name="Picture 3" descr="A symbol of x and two arrows&#10;&#10;AI-generated content may be incorrect.">
            <a:extLst>
              <a:ext uri="{FF2B5EF4-FFF2-40B4-BE49-F238E27FC236}">
                <a16:creationId xmlns:a16="http://schemas.microsoft.com/office/drawing/2014/main" id="{AF1E447C-A88E-0A79-D84E-FE2591D9CEE6}"/>
              </a:ext>
            </a:extLst>
          </p:cNvPr>
          <p:cNvPicPr>
            <a:picLocks noChangeAspect="1"/>
          </p:cNvPicPr>
          <p:nvPr/>
        </p:nvPicPr>
        <p:blipFill>
          <a:blip r:embed="rId4"/>
          <a:stretch>
            <a:fillRect/>
          </a:stretch>
        </p:blipFill>
        <p:spPr>
          <a:xfrm>
            <a:off x="4379501" y="1943282"/>
            <a:ext cx="1498600" cy="1143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1198595-FE3B-872C-A748-EABE3BCA443B}"/>
                  </a:ext>
                </a:extLst>
              </p:cNvPr>
              <p:cNvSpPr txBox="1"/>
              <p:nvPr/>
            </p:nvSpPr>
            <p:spPr>
              <a:xfrm>
                <a:off x="3805887" y="6255308"/>
                <a:ext cx="5000407" cy="56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𝐾</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𝑇</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D1198595-FE3B-872C-A748-EABE3BCA443B}"/>
                  </a:ext>
                </a:extLst>
              </p:cNvPr>
              <p:cNvSpPr txBox="1">
                <a:spLocks noRot="1" noChangeAspect="1" noMove="1" noResize="1" noEditPoints="1" noAdjustHandles="1" noChangeArrowheads="1" noChangeShapeType="1" noTextEdit="1"/>
              </p:cNvSpPr>
              <p:nvPr/>
            </p:nvSpPr>
            <p:spPr>
              <a:xfrm>
                <a:off x="3805887" y="6255308"/>
                <a:ext cx="5000407" cy="567207"/>
              </a:xfrm>
              <a:prstGeom prst="rect">
                <a:avLst/>
              </a:prstGeom>
              <a:blipFill>
                <a:blip r:embed="rId5"/>
                <a:stretch>
                  <a:fillRect l="-506" t="-4348" r="-1266" b="-652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4EB6B7D-DA5F-2AE7-2609-27A63D9103D2}"/>
              </a:ext>
            </a:extLst>
          </p:cNvPr>
          <p:cNvSpPr txBox="1"/>
          <p:nvPr/>
        </p:nvSpPr>
        <p:spPr>
          <a:xfrm>
            <a:off x="132455" y="3086282"/>
            <a:ext cx="736225" cy="523220"/>
          </a:xfrm>
          <a:prstGeom prst="rect">
            <a:avLst/>
          </a:prstGeom>
          <a:solidFill>
            <a:schemeClr val="bg1"/>
          </a:solidFill>
        </p:spPr>
        <p:txBody>
          <a:bodyPr wrap="square" rtlCol="0">
            <a:spAutoFit/>
          </a:bodyPr>
          <a:lstStyle/>
          <a:p>
            <a:r>
              <a:rPr lang="en-US" sz="2800" dirty="0"/>
              <a:t>H2</a:t>
            </a:r>
          </a:p>
        </p:txBody>
      </p:sp>
      <p:sp>
        <p:nvSpPr>
          <p:cNvPr id="10" name="TextBox 9">
            <a:extLst>
              <a:ext uri="{FF2B5EF4-FFF2-40B4-BE49-F238E27FC236}">
                <a16:creationId xmlns:a16="http://schemas.microsoft.com/office/drawing/2014/main" id="{97B526C4-3A50-59A2-C111-37B5F5BF0E6B}"/>
              </a:ext>
            </a:extLst>
          </p:cNvPr>
          <p:cNvSpPr txBox="1"/>
          <p:nvPr/>
        </p:nvSpPr>
        <p:spPr>
          <a:xfrm>
            <a:off x="132454" y="3938507"/>
            <a:ext cx="736225" cy="523220"/>
          </a:xfrm>
          <a:prstGeom prst="rect">
            <a:avLst/>
          </a:prstGeom>
          <a:solidFill>
            <a:schemeClr val="bg1"/>
          </a:solidFill>
        </p:spPr>
        <p:txBody>
          <a:bodyPr wrap="square" rtlCol="0">
            <a:spAutoFit/>
          </a:bodyPr>
          <a:lstStyle/>
          <a:p>
            <a:r>
              <a:rPr lang="en-US" sz="2800" dirty="0"/>
              <a:t>H3</a:t>
            </a:r>
          </a:p>
        </p:txBody>
      </p:sp>
      <p:sp>
        <p:nvSpPr>
          <p:cNvPr id="11" name="TextBox 10">
            <a:extLst>
              <a:ext uri="{FF2B5EF4-FFF2-40B4-BE49-F238E27FC236}">
                <a16:creationId xmlns:a16="http://schemas.microsoft.com/office/drawing/2014/main" id="{65762703-B278-D572-4DBF-CFF9BAFF3177}"/>
              </a:ext>
            </a:extLst>
          </p:cNvPr>
          <p:cNvSpPr txBox="1"/>
          <p:nvPr/>
        </p:nvSpPr>
        <p:spPr>
          <a:xfrm>
            <a:off x="4334544" y="1611131"/>
            <a:ext cx="1588512" cy="369332"/>
          </a:xfrm>
          <a:prstGeom prst="rect">
            <a:avLst/>
          </a:prstGeom>
          <a:noFill/>
        </p:spPr>
        <p:txBody>
          <a:bodyPr wrap="none" rtlCol="0">
            <a:spAutoFit/>
          </a:bodyPr>
          <a:lstStyle/>
          <a:p>
            <a:r>
              <a:rPr lang="en-US" dirty="0"/>
              <a:t>H1 (Reservoir)</a:t>
            </a:r>
          </a:p>
        </p:txBody>
      </p:sp>
      <p:pic>
        <p:nvPicPr>
          <p:cNvPr id="9" name="Picture 8" descr="A symbol of x and two arrows&#10;&#10;AI-generated content may be incorrect.">
            <a:extLst>
              <a:ext uri="{FF2B5EF4-FFF2-40B4-BE49-F238E27FC236}">
                <a16:creationId xmlns:a16="http://schemas.microsoft.com/office/drawing/2014/main" id="{3BADA124-DFDF-638B-7A9C-EAEEF3356083}"/>
              </a:ext>
            </a:extLst>
          </p:cNvPr>
          <p:cNvPicPr>
            <a:picLocks noChangeAspect="1"/>
          </p:cNvPicPr>
          <p:nvPr/>
        </p:nvPicPr>
        <p:blipFill>
          <a:blip r:embed="rId4"/>
          <a:stretch>
            <a:fillRect/>
          </a:stretch>
        </p:blipFill>
        <p:spPr>
          <a:xfrm>
            <a:off x="9252268" y="4371770"/>
            <a:ext cx="1498600" cy="1143000"/>
          </a:xfrm>
          <a:prstGeom prst="rect">
            <a:avLst/>
          </a:prstGeom>
        </p:spPr>
      </p:pic>
      <p:sp>
        <p:nvSpPr>
          <p:cNvPr id="12" name="TextBox 11">
            <a:extLst>
              <a:ext uri="{FF2B5EF4-FFF2-40B4-BE49-F238E27FC236}">
                <a16:creationId xmlns:a16="http://schemas.microsoft.com/office/drawing/2014/main" id="{D18F349A-7F59-6BE5-C395-F2E627F51FED}"/>
              </a:ext>
            </a:extLst>
          </p:cNvPr>
          <p:cNvSpPr txBox="1"/>
          <p:nvPr/>
        </p:nvSpPr>
        <p:spPr>
          <a:xfrm>
            <a:off x="9150162" y="5439219"/>
            <a:ext cx="1588512" cy="369332"/>
          </a:xfrm>
          <a:prstGeom prst="rect">
            <a:avLst/>
          </a:prstGeom>
          <a:noFill/>
        </p:spPr>
        <p:txBody>
          <a:bodyPr wrap="none" rtlCol="0">
            <a:spAutoFit/>
          </a:bodyPr>
          <a:lstStyle/>
          <a:p>
            <a:r>
              <a:rPr lang="en-US" dirty="0"/>
              <a:t>H1 (Reservoir)</a:t>
            </a:r>
          </a:p>
        </p:txBody>
      </p:sp>
      <p:sp>
        <p:nvSpPr>
          <p:cNvPr id="14" name="Right Arrow 13">
            <a:extLst>
              <a:ext uri="{FF2B5EF4-FFF2-40B4-BE49-F238E27FC236}">
                <a16:creationId xmlns:a16="http://schemas.microsoft.com/office/drawing/2014/main" id="{03F687D0-42EA-6A37-8845-DB3B65938264}"/>
              </a:ext>
            </a:extLst>
          </p:cNvPr>
          <p:cNvSpPr/>
          <p:nvPr/>
        </p:nvSpPr>
        <p:spPr>
          <a:xfrm>
            <a:off x="10527030" y="3263059"/>
            <a:ext cx="1062886" cy="2002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77C485A9-AB8C-B8DD-5E75-80AAFA95507E}"/>
              </a:ext>
            </a:extLst>
          </p:cNvPr>
          <p:cNvSpPr/>
          <p:nvPr/>
        </p:nvSpPr>
        <p:spPr>
          <a:xfrm>
            <a:off x="10510098" y="4108123"/>
            <a:ext cx="1062886" cy="200231"/>
          </a:xfrm>
          <a:prstGeom prst="rightArrow">
            <a:avLst/>
          </a:prstGeom>
          <a:solidFill>
            <a:schemeClr val="bg2"/>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7F82B74-D0CA-D8B3-C82E-6534BD0D0B81}"/>
              </a:ext>
            </a:extLst>
          </p:cNvPr>
          <p:cNvSpPr txBox="1"/>
          <p:nvPr/>
        </p:nvSpPr>
        <p:spPr>
          <a:xfrm>
            <a:off x="-4709" y="4981797"/>
            <a:ext cx="3248167" cy="1200329"/>
          </a:xfrm>
          <a:prstGeom prst="rect">
            <a:avLst/>
          </a:prstGeom>
          <a:noFill/>
        </p:spPr>
        <p:txBody>
          <a:bodyPr wrap="square" rtlCol="0">
            <a:spAutoFit/>
          </a:bodyPr>
          <a:lstStyle/>
          <a:p>
            <a:r>
              <a:rPr lang="en-US" dirty="0"/>
              <a:t>We use random pairing between replicas so each other H can attempt exchanges with our reservoir H</a:t>
            </a:r>
          </a:p>
        </p:txBody>
      </p:sp>
    </p:spTree>
    <p:extLst>
      <p:ext uri="{BB962C8B-B14F-4D97-AF65-F5344CB8AC3E}">
        <p14:creationId xmlns:p14="http://schemas.microsoft.com/office/powerpoint/2010/main" val="403102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01651-D428-7C24-6BDB-72F927789E7E}"/>
              </a:ext>
            </a:extLst>
          </p:cNvPr>
          <p:cNvPicPr>
            <a:picLocks noChangeAspect="1"/>
          </p:cNvPicPr>
          <p:nvPr/>
        </p:nvPicPr>
        <p:blipFill>
          <a:blip r:embed="rId3"/>
          <a:stretch>
            <a:fillRect/>
          </a:stretch>
        </p:blipFill>
        <p:spPr>
          <a:xfrm>
            <a:off x="3502153" y="2265918"/>
            <a:ext cx="7299195" cy="2335743"/>
          </a:xfrm>
          <a:prstGeom prst="rect">
            <a:avLst/>
          </a:prstGeom>
        </p:spPr>
      </p:pic>
      <p:pic>
        <p:nvPicPr>
          <p:cNvPr id="18" name="Picture 17">
            <a:extLst>
              <a:ext uri="{FF2B5EF4-FFF2-40B4-BE49-F238E27FC236}">
                <a16:creationId xmlns:a16="http://schemas.microsoft.com/office/drawing/2014/main" id="{D8BC2088-3F4C-3D70-0701-AB3870C734F3}"/>
              </a:ext>
            </a:extLst>
          </p:cNvPr>
          <p:cNvPicPr>
            <a:picLocks noChangeAspect="1"/>
          </p:cNvPicPr>
          <p:nvPr/>
        </p:nvPicPr>
        <p:blipFill>
          <a:blip r:embed="rId4"/>
          <a:stretch>
            <a:fillRect/>
          </a:stretch>
        </p:blipFill>
        <p:spPr>
          <a:xfrm>
            <a:off x="3558322" y="4530136"/>
            <a:ext cx="7299198" cy="2335743"/>
          </a:xfrm>
          <a:prstGeom prst="rect">
            <a:avLst/>
          </a:prstGeom>
        </p:spPr>
      </p:pic>
      <p:pic>
        <p:nvPicPr>
          <p:cNvPr id="7" name="Picture 6" descr="A graph of colored lines&#10;&#10;AI-generated content may be incorrect.">
            <a:extLst>
              <a:ext uri="{FF2B5EF4-FFF2-40B4-BE49-F238E27FC236}">
                <a16:creationId xmlns:a16="http://schemas.microsoft.com/office/drawing/2014/main" id="{E0E2E63E-6939-8538-6DAB-67C7771CC5EA}"/>
              </a:ext>
            </a:extLst>
          </p:cNvPr>
          <p:cNvPicPr>
            <a:picLocks noChangeAspect="1"/>
          </p:cNvPicPr>
          <p:nvPr/>
        </p:nvPicPr>
        <p:blipFill>
          <a:blip r:embed="rId5"/>
          <a:stretch>
            <a:fillRect/>
          </a:stretch>
        </p:blipFill>
        <p:spPr>
          <a:xfrm>
            <a:off x="3502150" y="-7878"/>
            <a:ext cx="7299198" cy="2335743"/>
          </a:xfrm>
          <a:prstGeom prst="rect">
            <a:avLst/>
          </a:prstGeom>
        </p:spPr>
      </p:pic>
      <p:sp>
        <p:nvSpPr>
          <p:cNvPr id="9" name="Slide Number Placeholder 8">
            <a:extLst>
              <a:ext uri="{FF2B5EF4-FFF2-40B4-BE49-F238E27FC236}">
                <a16:creationId xmlns:a16="http://schemas.microsoft.com/office/drawing/2014/main" id="{C058C4FE-E704-5A38-B282-6379B7DC9D47}"/>
              </a:ext>
            </a:extLst>
          </p:cNvPr>
          <p:cNvSpPr>
            <a:spLocks noGrp="1"/>
          </p:cNvSpPr>
          <p:nvPr>
            <p:ph type="sldNum" sz="quarter" idx="12"/>
          </p:nvPr>
        </p:nvSpPr>
        <p:spPr/>
        <p:txBody>
          <a:bodyPr/>
          <a:lstStyle/>
          <a:p>
            <a:fld id="{44D74DB8-6076-BD49-B9EE-5E6AFFA6169A}" type="slidenum">
              <a:rPr lang="en-US" smtClean="0"/>
              <a:t>14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653009-F536-0746-646C-975DC4F90663}"/>
                  </a:ext>
                </a:extLst>
              </p:cNvPr>
              <p:cNvSpPr txBox="1"/>
              <p:nvPr/>
            </p:nvSpPr>
            <p:spPr>
              <a:xfrm rot="16200000">
                <a:off x="2401359" y="972669"/>
                <a:ext cx="2199190" cy="253852"/>
              </a:xfrm>
              <a:prstGeom prst="rect">
                <a:avLst/>
              </a:prstGeom>
              <a:solidFill>
                <a:schemeClr val="bg1"/>
              </a:solid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Residue 1-10 C</a:t>
                </a:r>
                <a14:m>
                  <m:oMath xmlns:m="http://schemas.openxmlformats.org/officeDocument/2006/math">
                    <m:r>
                      <a:rPr lang="en-US" sz="1000" i="1" smtClean="0">
                        <a:latin typeface="Cambria Math" panose="02040503050406030204" pitchFamily="18" charset="0"/>
                        <a:ea typeface="Cambria Math" panose="02040503050406030204" pitchFamily="18" charset="0"/>
                        <a:cs typeface="Verdana" panose="020B0604030504040204" pitchFamily="34" charset="0"/>
                      </a:rPr>
                      <m:t>𝛼</m:t>
                    </m:r>
                  </m:oMath>
                </a14:m>
                <a:r>
                  <a:rPr lang="en-US" sz="1000" dirty="0">
                    <a:latin typeface="Verdana" panose="020B0604030504040204" pitchFamily="34" charset="0"/>
                    <a:ea typeface="Verdana" panose="020B0604030504040204" pitchFamily="34" charset="0"/>
                    <a:cs typeface="Verdana" panose="020B0604030504040204" pitchFamily="34" charset="0"/>
                  </a:rPr>
                  <a:t>,C,N RMSD (</a:t>
                </a:r>
                <a14:m>
                  <m:oMath xmlns:m="http://schemas.openxmlformats.org/officeDocument/2006/math">
                    <m:r>
                      <a:rPr lang="en-US" sz="1000" i="1" smtClean="0">
                        <a:latin typeface="Cambria Math" panose="02040503050406030204" pitchFamily="18" charset="0"/>
                        <a:ea typeface="Cambria Math" panose="02040503050406030204" pitchFamily="18" charset="0"/>
                        <a:cs typeface="Verdana" panose="020B0604030504040204" pitchFamily="34" charset="0"/>
                      </a:rPr>
                      <m:t>Å</m:t>
                    </m:r>
                  </m:oMath>
                </a14:m>
                <a:r>
                  <a:rPr lang="en-US" sz="1000" dirty="0">
                    <a:latin typeface="Verdana" panose="020B0604030504040204" pitchFamily="34" charset="0"/>
                    <a:ea typeface="Verdana" panose="020B0604030504040204" pitchFamily="34" charset="0"/>
                    <a:cs typeface="Verdana" panose="020B0604030504040204" pitchFamily="34" charset="0"/>
                  </a:rPr>
                  <a:t>)</a:t>
                </a:r>
              </a:p>
            </p:txBody>
          </p:sp>
        </mc:Choice>
        <mc:Fallback xmlns="">
          <p:sp>
            <p:nvSpPr>
              <p:cNvPr id="3" name="TextBox 2">
                <a:extLst>
                  <a:ext uri="{FF2B5EF4-FFF2-40B4-BE49-F238E27FC236}">
                    <a16:creationId xmlns:a16="http://schemas.microsoft.com/office/drawing/2014/main" id="{DF653009-F536-0746-646C-975DC4F90663}"/>
                  </a:ext>
                </a:extLst>
              </p:cNvPr>
              <p:cNvSpPr txBox="1">
                <a:spLocks noRot="1" noChangeAspect="1" noMove="1" noResize="1" noEditPoints="1" noAdjustHandles="1" noChangeArrowheads="1" noChangeShapeType="1" noTextEdit="1"/>
              </p:cNvSpPr>
              <p:nvPr/>
            </p:nvSpPr>
            <p:spPr>
              <a:xfrm rot="16200000">
                <a:off x="2401359" y="972669"/>
                <a:ext cx="2199190" cy="253852"/>
              </a:xfrm>
              <a:prstGeom prst="rect">
                <a:avLst/>
              </a:prstGeom>
              <a:blipFill>
                <a:blip r:embed="rId6"/>
                <a:stretch>
                  <a:fillRect r="-9524"/>
                </a:stretch>
              </a:blipFill>
            </p:spPr>
            <p:txBody>
              <a:bodyPr/>
              <a:lstStyle/>
              <a:p>
                <a:r>
                  <a:rPr lang="en-US">
                    <a:noFill/>
                  </a:rPr>
                  <a:t> </a:t>
                </a:r>
              </a:p>
            </p:txBody>
          </p:sp>
        </mc:Fallback>
      </mc:AlternateContent>
      <p:pic>
        <p:nvPicPr>
          <p:cNvPr id="6" name="Picture 5" descr="A group of colorful molecules&#10;&#10;AI-generated content may be incorrect.">
            <a:extLst>
              <a:ext uri="{FF2B5EF4-FFF2-40B4-BE49-F238E27FC236}">
                <a16:creationId xmlns:a16="http://schemas.microsoft.com/office/drawing/2014/main" id="{8A6BBECC-DDE5-4382-95C0-D6447BB33929}"/>
              </a:ext>
            </a:extLst>
          </p:cNvPr>
          <p:cNvPicPr>
            <a:picLocks noChangeAspect="1"/>
          </p:cNvPicPr>
          <p:nvPr/>
        </p:nvPicPr>
        <p:blipFill>
          <a:blip r:embed="rId7"/>
          <a:stretch>
            <a:fillRect/>
          </a:stretch>
        </p:blipFill>
        <p:spPr>
          <a:xfrm>
            <a:off x="0" y="0"/>
            <a:ext cx="2275795" cy="2327865"/>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815017-0C13-C3CF-0330-E06677BEBA47}"/>
                  </a:ext>
                </a:extLst>
              </p:cNvPr>
              <p:cNvSpPr txBox="1"/>
              <p:nvPr/>
            </p:nvSpPr>
            <p:spPr>
              <a:xfrm rot="16200000">
                <a:off x="2392543" y="5367023"/>
                <a:ext cx="2199190" cy="253852"/>
              </a:xfrm>
              <a:prstGeom prst="rect">
                <a:avLst/>
              </a:prstGeom>
              <a:solidFill>
                <a:schemeClr val="bg1"/>
              </a:solid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Residue 1-10 C</a:t>
                </a:r>
                <a14:m>
                  <m:oMath xmlns:m="http://schemas.openxmlformats.org/officeDocument/2006/math">
                    <m:r>
                      <a:rPr lang="en-US" sz="1000" i="1" smtClean="0">
                        <a:latin typeface="Cambria Math" panose="02040503050406030204" pitchFamily="18" charset="0"/>
                        <a:ea typeface="Cambria Math" panose="02040503050406030204" pitchFamily="18" charset="0"/>
                        <a:cs typeface="Verdana" panose="020B0604030504040204" pitchFamily="34" charset="0"/>
                      </a:rPr>
                      <m:t>𝛼</m:t>
                    </m:r>
                  </m:oMath>
                </a14:m>
                <a:r>
                  <a:rPr lang="en-US" sz="1000" dirty="0">
                    <a:latin typeface="Verdana" panose="020B0604030504040204" pitchFamily="34" charset="0"/>
                    <a:ea typeface="Verdana" panose="020B0604030504040204" pitchFamily="34" charset="0"/>
                    <a:cs typeface="Verdana" panose="020B0604030504040204" pitchFamily="34" charset="0"/>
                  </a:rPr>
                  <a:t>,C,N RMSD (</a:t>
                </a:r>
                <a14:m>
                  <m:oMath xmlns:m="http://schemas.openxmlformats.org/officeDocument/2006/math">
                    <m:r>
                      <a:rPr lang="en-US" sz="1000" i="1" smtClean="0">
                        <a:latin typeface="Cambria Math" panose="02040503050406030204" pitchFamily="18" charset="0"/>
                        <a:ea typeface="Cambria Math" panose="02040503050406030204" pitchFamily="18" charset="0"/>
                        <a:cs typeface="Verdana" panose="020B0604030504040204" pitchFamily="34" charset="0"/>
                      </a:rPr>
                      <m:t>Å</m:t>
                    </m:r>
                  </m:oMath>
                </a14:m>
                <a:r>
                  <a:rPr lang="en-US" sz="1000" dirty="0">
                    <a:latin typeface="Verdana" panose="020B0604030504040204" pitchFamily="34" charset="0"/>
                    <a:ea typeface="Verdana" panose="020B0604030504040204" pitchFamily="34" charset="0"/>
                    <a:cs typeface="Verdana" panose="020B0604030504040204" pitchFamily="34" charset="0"/>
                  </a:rPr>
                  <a:t>)</a:t>
                </a:r>
              </a:p>
            </p:txBody>
          </p:sp>
        </mc:Choice>
        <mc:Fallback xmlns="">
          <p:sp>
            <p:nvSpPr>
              <p:cNvPr id="14" name="TextBox 13">
                <a:extLst>
                  <a:ext uri="{FF2B5EF4-FFF2-40B4-BE49-F238E27FC236}">
                    <a16:creationId xmlns:a16="http://schemas.microsoft.com/office/drawing/2014/main" id="{50815017-0C13-C3CF-0330-E06677BEBA47}"/>
                  </a:ext>
                </a:extLst>
              </p:cNvPr>
              <p:cNvSpPr txBox="1">
                <a:spLocks noRot="1" noChangeAspect="1" noMove="1" noResize="1" noEditPoints="1" noAdjustHandles="1" noChangeArrowheads="1" noChangeShapeType="1" noTextEdit="1"/>
              </p:cNvSpPr>
              <p:nvPr/>
            </p:nvSpPr>
            <p:spPr>
              <a:xfrm rot="16200000">
                <a:off x="2392543" y="5367023"/>
                <a:ext cx="2199190" cy="253852"/>
              </a:xfrm>
              <a:prstGeom prst="rect">
                <a:avLst/>
              </a:prstGeom>
              <a:blipFill>
                <a:blip r:embed="rId8"/>
                <a:stretch>
                  <a:fillRect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7F62224-A382-4CA8-8A0F-6D1B51C43FEF}"/>
                  </a:ext>
                </a:extLst>
              </p:cNvPr>
              <p:cNvSpPr txBox="1"/>
              <p:nvPr/>
            </p:nvSpPr>
            <p:spPr>
              <a:xfrm rot="16200000">
                <a:off x="2397116" y="3165511"/>
                <a:ext cx="2199190" cy="253852"/>
              </a:xfrm>
              <a:prstGeom prst="rect">
                <a:avLst/>
              </a:prstGeom>
              <a:solidFill>
                <a:schemeClr val="bg1"/>
              </a:solid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Residue 1-10 C</a:t>
                </a:r>
                <a14:m>
                  <m:oMath xmlns:m="http://schemas.openxmlformats.org/officeDocument/2006/math">
                    <m:r>
                      <a:rPr lang="en-US" sz="1000" i="1" smtClean="0">
                        <a:latin typeface="Cambria Math" panose="02040503050406030204" pitchFamily="18" charset="0"/>
                        <a:ea typeface="Cambria Math" panose="02040503050406030204" pitchFamily="18" charset="0"/>
                        <a:cs typeface="Verdana" panose="020B0604030504040204" pitchFamily="34" charset="0"/>
                      </a:rPr>
                      <m:t>𝛼</m:t>
                    </m:r>
                  </m:oMath>
                </a14:m>
                <a:r>
                  <a:rPr lang="en-US" sz="1000" dirty="0">
                    <a:latin typeface="Verdana" panose="020B0604030504040204" pitchFamily="34" charset="0"/>
                    <a:ea typeface="Verdana" panose="020B0604030504040204" pitchFamily="34" charset="0"/>
                    <a:cs typeface="Verdana" panose="020B0604030504040204" pitchFamily="34" charset="0"/>
                  </a:rPr>
                  <a:t>,C,N RMSD (</a:t>
                </a:r>
                <a14:m>
                  <m:oMath xmlns:m="http://schemas.openxmlformats.org/officeDocument/2006/math">
                    <m:r>
                      <a:rPr lang="en-US" sz="1000" i="1" smtClean="0">
                        <a:latin typeface="Cambria Math" panose="02040503050406030204" pitchFamily="18" charset="0"/>
                        <a:ea typeface="Cambria Math" panose="02040503050406030204" pitchFamily="18" charset="0"/>
                        <a:cs typeface="Verdana" panose="020B0604030504040204" pitchFamily="34" charset="0"/>
                      </a:rPr>
                      <m:t>Å</m:t>
                    </m:r>
                  </m:oMath>
                </a14:m>
                <a:r>
                  <a:rPr lang="en-US" sz="1000" dirty="0">
                    <a:latin typeface="Verdana" panose="020B0604030504040204" pitchFamily="34" charset="0"/>
                    <a:ea typeface="Verdana" panose="020B0604030504040204" pitchFamily="34" charset="0"/>
                    <a:cs typeface="Verdana" panose="020B0604030504040204" pitchFamily="34" charset="0"/>
                  </a:rPr>
                  <a:t>)</a:t>
                </a:r>
              </a:p>
            </p:txBody>
          </p:sp>
        </mc:Choice>
        <mc:Fallback xmlns="">
          <p:sp>
            <p:nvSpPr>
              <p:cNvPr id="17" name="TextBox 16">
                <a:extLst>
                  <a:ext uri="{FF2B5EF4-FFF2-40B4-BE49-F238E27FC236}">
                    <a16:creationId xmlns:a16="http://schemas.microsoft.com/office/drawing/2014/main" id="{57F62224-A382-4CA8-8A0F-6D1B51C43FEF}"/>
                  </a:ext>
                </a:extLst>
              </p:cNvPr>
              <p:cNvSpPr txBox="1">
                <a:spLocks noRot="1" noChangeAspect="1" noMove="1" noResize="1" noEditPoints="1" noAdjustHandles="1" noChangeArrowheads="1" noChangeShapeType="1" noTextEdit="1"/>
              </p:cNvSpPr>
              <p:nvPr/>
            </p:nvSpPr>
            <p:spPr>
              <a:xfrm rot="16200000">
                <a:off x="2397116" y="3165511"/>
                <a:ext cx="2199190" cy="253852"/>
              </a:xfrm>
              <a:prstGeom prst="rect">
                <a:avLst/>
              </a:prstGeom>
              <a:blipFill>
                <a:blip r:embed="rId9"/>
                <a:stretch>
                  <a:fillRect r="-95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3B8A850-2BE6-6734-3771-44D341D03DE8}"/>
              </a:ext>
            </a:extLst>
          </p:cNvPr>
          <p:cNvSpPr txBox="1"/>
          <p:nvPr/>
        </p:nvSpPr>
        <p:spPr>
          <a:xfrm>
            <a:off x="119921" y="3105834"/>
            <a:ext cx="2963183" cy="646331"/>
          </a:xfrm>
          <a:prstGeom prst="rect">
            <a:avLst/>
          </a:prstGeom>
          <a:noFill/>
        </p:spPr>
        <p:txBody>
          <a:bodyPr wrap="none" rtlCol="0">
            <a:spAutoFit/>
          </a:bodyPr>
          <a:lstStyle/>
          <a:p>
            <a:r>
              <a:rPr lang="en-US" dirty="0"/>
              <a:t>Backbone RMSD vs time for </a:t>
            </a:r>
          </a:p>
          <a:p>
            <a:r>
              <a:rPr lang="en-US" dirty="0"/>
              <a:t>MD, HREMD, Br-HREMD</a:t>
            </a:r>
          </a:p>
        </p:txBody>
      </p:sp>
      <p:pic>
        <p:nvPicPr>
          <p:cNvPr id="13" name="Picture 12" descr="A close up of a sign&#10;&#10;AI-generated content may be incorrect.">
            <a:extLst>
              <a:ext uri="{FF2B5EF4-FFF2-40B4-BE49-F238E27FC236}">
                <a16:creationId xmlns:a16="http://schemas.microsoft.com/office/drawing/2014/main" id="{C9179E9B-FD5A-DEA1-14DE-1DF72A9CFCBB}"/>
              </a:ext>
            </a:extLst>
          </p:cNvPr>
          <p:cNvPicPr>
            <a:picLocks noChangeAspect="1"/>
          </p:cNvPicPr>
          <p:nvPr/>
        </p:nvPicPr>
        <p:blipFill>
          <a:blip r:embed="rId10"/>
          <a:stretch>
            <a:fillRect/>
          </a:stretch>
        </p:blipFill>
        <p:spPr>
          <a:xfrm>
            <a:off x="8989356" y="161330"/>
            <a:ext cx="1402679" cy="231747"/>
          </a:xfrm>
          <a:prstGeom prst="rect">
            <a:avLst/>
          </a:prstGeom>
        </p:spPr>
      </p:pic>
      <p:pic>
        <p:nvPicPr>
          <p:cNvPr id="11" name="Picture 10">
            <a:extLst>
              <a:ext uri="{FF2B5EF4-FFF2-40B4-BE49-F238E27FC236}">
                <a16:creationId xmlns:a16="http://schemas.microsoft.com/office/drawing/2014/main" id="{896ADED3-7455-6B3C-191D-23F8D581010F}"/>
              </a:ext>
            </a:extLst>
          </p:cNvPr>
          <p:cNvPicPr>
            <a:picLocks noChangeAspect="1"/>
          </p:cNvPicPr>
          <p:nvPr/>
        </p:nvPicPr>
        <p:blipFill>
          <a:blip r:embed="rId11"/>
          <a:stretch>
            <a:fillRect/>
          </a:stretch>
        </p:blipFill>
        <p:spPr>
          <a:xfrm>
            <a:off x="9056393" y="206143"/>
            <a:ext cx="265407" cy="135783"/>
          </a:xfrm>
          <a:prstGeom prst="rect">
            <a:avLst/>
          </a:prstGeom>
        </p:spPr>
      </p:pic>
    </p:spTree>
    <p:extLst>
      <p:ext uri="{BB962C8B-B14F-4D97-AF65-F5344CB8AC3E}">
        <p14:creationId xmlns:p14="http://schemas.microsoft.com/office/powerpoint/2010/main" val="363969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5F1C5B1-233C-D895-6C8B-62B8FE7D784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F757B303-8A82-F03B-4441-9703E834C345}"/>
                  </a:ext>
                </a:extLst>
              </p:cNvPr>
              <p:cNvGraphicFramePr>
                <a:graphicFrameLocks noGrp="1"/>
              </p:cNvGraphicFramePr>
              <p:nvPr/>
            </p:nvGraphicFramePr>
            <p:xfrm>
              <a:off x="1934915" y="1983504"/>
              <a:ext cx="8486084" cy="4000995"/>
            </p:xfrm>
            <a:graphic>
              <a:graphicData uri="http://schemas.openxmlformats.org/drawingml/2006/table">
                <a:tbl>
                  <a:tblPr firstRow="1" bandRow="1">
                    <a:tableStyleId>{5C22544A-7EE6-4342-B048-85BDC9FD1C3A}</a:tableStyleId>
                  </a:tblPr>
                  <a:tblGrid>
                    <a:gridCol w="2121521">
                      <a:extLst>
                        <a:ext uri="{9D8B030D-6E8A-4147-A177-3AD203B41FA5}">
                          <a16:colId xmlns:a16="http://schemas.microsoft.com/office/drawing/2014/main" val="369827561"/>
                        </a:ext>
                      </a:extLst>
                    </a:gridCol>
                    <a:gridCol w="2121521">
                      <a:extLst>
                        <a:ext uri="{9D8B030D-6E8A-4147-A177-3AD203B41FA5}">
                          <a16:colId xmlns:a16="http://schemas.microsoft.com/office/drawing/2014/main" val="2908904637"/>
                        </a:ext>
                      </a:extLst>
                    </a:gridCol>
                    <a:gridCol w="2121521">
                      <a:extLst>
                        <a:ext uri="{9D8B030D-6E8A-4147-A177-3AD203B41FA5}">
                          <a16:colId xmlns:a16="http://schemas.microsoft.com/office/drawing/2014/main" val="2343655455"/>
                        </a:ext>
                      </a:extLst>
                    </a:gridCol>
                    <a:gridCol w="2121521">
                      <a:extLst>
                        <a:ext uri="{9D8B030D-6E8A-4147-A177-3AD203B41FA5}">
                          <a16:colId xmlns:a16="http://schemas.microsoft.com/office/drawing/2014/main" val="2444558830"/>
                        </a:ext>
                      </a:extLst>
                    </a:gridCol>
                  </a:tblGrid>
                  <a:tr h="1045715">
                    <a:tc>
                      <a:txBody>
                        <a:bodyPr/>
                        <a:lstStyle/>
                        <a:p>
                          <a:pPr algn="ctr"/>
                          <a:r>
                            <a:rPr lang="en-US" sz="2000" b="0" dirty="0">
                              <a:solidFill>
                                <a:schemeClr val="tx1"/>
                              </a:solidFill>
                            </a:rPr>
                            <a:t>Cluster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ff19SB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ff14SBonlysc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Force Field Candidate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902278"/>
                      </a:ext>
                    </a:extLst>
                  </a:tr>
                  <a:tr h="591056">
                    <a:tc>
                      <a:txBody>
                        <a:bodyPr/>
                        <a:lstStyle/>
                        <a:p>
                          <a:pPr algn="ctr"/>
                          <a:r>
                            <a:rPr lang="en-US" sz="2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21.9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11.6%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33.4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0692389"/>
                      </a:ext>
                    </a:extLst>
                  </a:tr>
                  <a:tr h="591056">
                    <a:tc>
                      <a:txBody>
                        <a:bodyPr/>
                        <a:lstStyle/>
                        <a:p>
                          <a:pPr algn="ctr"/>
                          <a:r>
                            <a:rPr lang="en-US" sz="2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1.7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2.0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6999780"/>
                      </a:ext>
                    </a:extLst>
                  </a:tr>
                  <a:tr h="591056">
                    <a:tc>
                      <a:txBody>
                        <a:bodyPr/>
                        <a:lstStyle/>
                        <a:p>
                          <a:pPr algn="ctr"/>
                          <a:r>
                            <a:rPr lang="en-US" sz="2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2.7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0.9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1.7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038812"/>
                      </a:ext>
                    </a:extLst>
                  </a:tr>
                  <a:tr h="591056">
                    <a:tc>
                      <a:txBody>
                        <a:bodyPr/>
                        <a:lstStyle/>
                        <a:p>
                          <a:pPr algn="ctr"/>
                          <a:r>
                            <a:rPr lang="en-US" sz="2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1.0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1.6</a:t>
                          </a:r>
                          <a14:m>
                            <m:oMath xmlns:m="http://schemas.openxmlformats.org/officeDocument/2006/math">
                              <m:r>
                                <a:rPr lang="en-US" sz="2000" b="0" i="1" baseline="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4977617"/>
                      </a:ext>
                    </a:extLst>
                  </a:tr>
                  <a:tr h="591056">
                    <a:tc>
                      <a:txBody>
                        <a:bodyPr/>
                        <a:lstStyle/>
                        <a:p>
                          <a:pPr algn="ctr"/>
                          <a:r>
                            <a:rPr lang="en-US" sz="2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2.0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0.7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1.2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0458644"/>
                      </a:ext>
                    </a:extLst>
                  </a:tr>
                </a:tbl>
              </a:graphicData>
            </a:graphic>
          </p:graphicFrame>
        </mc:Choice>
        <mc:Fallback>
          <p:graphicFrame>
            <p:nvGraphicFramePr>
              <p:cNvPr id="4" name="Table 3">
                <a:extLst>
                  <a:ext uri="{FF2B5EF4-FFF2-40B4-BE49-F238E27FC236}">
                    <a16:creationId xmlns:a16="http://schemas.microsoft.com/office/drawing/2014/main" id="{F757B303-8A82-F03B-4441-9703E834C345}"/>
                  </a:ext>
                </a:extLst>
              </p:cNvPr>
              <p:cNvGraphicFramePr>
                <a:graphicFrameLocks noGrp="1"/>
              </p:cNvGraphicFramePr>
              <p:nvPr/>
            </p:nvGraphicFramePr>
            <p:xfrm>
              <a:off x="1934915" y="1983504"/>
              <a:ext cx="8486084" cy="4000995"/>
            </p:xfrm>
            <a:graphic>
              <a:graphicData uri="http://schemas.openxmlformats.org/drawingml/2006/table">
                <a:tbl>
                  <a:tblPr firstRow="1" bandRow="1">
                    <a:tableStyleId>{5C22544A-7EE6-4342-B048-85BDC9FD1C3A}</a:tableStyleId>
                  </a:tblPr>
                  <a:tblGrid>
                    <a:gridCol w="2121521">
                      <a:extLst>
                        <a:ext uri="{9D8B030D-6E8A-4147-A177-3AD203B41FA5}">
                          <a16:colId xmlns:a16="http://schemas.microsoft.com/office/drawing/2014/main" val="369827561"/>
                        </a:ext>
                      </a:extLst>
                    </a:gridCol>
                    <a:gridCol w="2121521">
                      <a:extLst>
                        <a:ext uri="{9D8B030D-6E8A-4147-A177-3AD203B41FA5}">
                          <a16:colId xmlns:a16="http://schemas.microsoft.com/office/drawing/2014/main" val="2908904637"/>
                        </a:ext>
                      </a:extLst>
                    </a:gridCol>
                    <a:gridCol w="2121521">
                      <a:extLst>
                        <a:ext uri="{9D8B030D-6E8A-4147-A177-3AD203B41FA5}">
                          <a16:colId xmlns:a16="http://schemas.microsoft.com/office/drawing/2014/main" val="2343655455"/>
                        </a:ext>
                      </a:extLst>
                    </a:gridCol>
                    <a:gridCol w="2121521">
                      <a:extLst>
                        <a:ext uri="{9D8B030D-6E8A-4147-A177-3AD203B41FA5}">
                          <a16:colId xmlns:a16="http://schemas.microsoft.com/office/drawing/2014/main" val="2444558830"/>
                        </a:ext>
                      </a:extLst>
                    </a:gridCol>
                  </a:tblGrid>
                  <a:tr h="1045715">
                    <a:tc>
                      <a:txBody>
                        <a:bodyPr/>
                        <a:lstStyle/>
                        <a:p>
                          <a:pPr algn="ctr"/>
                          <a:r>
                            <a:rPr lang="en-US" sz="2000" b="0" dirty="0">
                              <a:solidFill>
                                <a:schemeClr val="tx1"/>
                              </a:solidFill>
                            </a:rPr>
                            <a:t>Cluster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ff19SB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ff14SBonlysc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Force Field Candidate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902278"/>
                      </a:ext>
                    </a:extLst>
                  </a:tr>
                  <a:tr h="591056">
                    <a:tc>
                      <a:txBody>
                        <a:bodyPr/>
                        <a:lstStyle/>
                        <a:p>
                          <a:pPr algn="ctr"/>
                          <a:r>
                            <a:rPr lang="en-US" sz="2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186957" r="-199405" b="-40869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198" t="-186957" r="-100599" b="-40869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198" t="-186957" r="-599" b="-408696"/>
                          </a:stretch>
                        </a:blipFill>
                      </a:tcPr>
                    </a:tc>
                    <a:extLst>
                      <a:ext uri="{0D108BD9-81ED-4DB2-BD59-A6C34878D82A}">
                        <a16:rowId xmlns:a16="http://schemas.microsoft.com/office/drawing/2014/main" val="1240692389"/>
                      </a:ext>
                    </a:extLst>
                  </a:tr>
                  <a:tr h="591056">
                    <a:tc>
                      <a:txBody>
                        <a:bodyPr/>
                        <a:lstStyle/>
                        <a:p>
                          <a:pPr algn="ctr"/>
                          <a:r>
                            <a:rPr lang="en-US" sz="2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280851" r="-199405" b="-3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198" t="-280851" r="-100599" b="-3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198" t="-280851" r="-599" b="-300000"/>
                          </a:stretch>
                        </a:blipFill>
                      </a:tcPr>
                    </a:tc>
                    <a:extLst>
                      <a:ext uri="{0D108BD9-81ED-4DB2-BD59-A6C34878D82A}">
                        <a16:rowId xmlns:a16="http://schemas.microsoft.com/office/drawing/2014/main" val="3586999780"/>
                      </a:ext>
                    </a:extLst>
                  </a:tr>
                  <a:tr h="591056">
                    <a:tc>
                      <a:txBody>
                        <a:bodyPr/>
                        <a:lstStyle/>
                        <a:p>
                          <a:pPr algn="ctr"/>
                          <a:r>
                            <a:rPr lang="en-US" sz="2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380851" r="-199405" b="-2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198" t="-380851" r="-100599" b="-2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198" t="-380851" r="-599" b="-200000"/>
                          </a:stretch>
                        </a:blipFill>
                      </a:tcPr>
                    </a:tc>
                    <a:extLst>
                      <a:ext uri="{0D108BD9-81ED-4DB2-BD59-A6C34878D82A}">
                        <a16:rowId xmlns:a16="http://schemas.microsoft.com/office/drawing/2014/main" val="1044038812"/>
                      </a:ext>
                    </a:extLst>
                  </a:tr>
                  <a:tr h="591056">
                    <a:tc>
                      <a:txBody>
                        <a:bodyPr/>
                        <a:lstStyle/>
                        <a:p>
                          <a:pPr algn="ctr"/>
                          <a:r>
                            <a:rPr lang="en-US" sz="2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491304" r="-199405" b="-10434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198" t="-491304" r="-100599" b="-10434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198" t="-491304" r="-599" b="-104348"/>
                          </a:stretch>
                        </a:blipFill>
                      </a:tcPr>
                    </a:tc>
                    <a:extLst>
                      <a:ext uri="{0D108BD9-81ED-4DB2-BD59-A6C34878D82A}">
                        <a16:rowId xmlns:a16="http://schemas.microsoft.com/office/drawing/2014/main" val="3344977617"/>
                      </a:ext>
                    </a:extLst>
                  </a:tr>
                  <a:tr h="591056">
                    <a:tc>
                      <a:txBody>
                        <a:bodyPr/>
                        <a:lstStyle/>
                        <a:p>
                          <a:pPr algn="ctr"/>
                          <a:r>
                            <a:rPr lang="en-US" sz="2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578723" r="-199405" b="-212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198" t="-578723" r="-100599" b="-212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198" t="-578723" r="-599" b="-2128"/>
                          </a:stretch>
                        </a:blipFill>
                      </a:tcPr>
                    </a:tc>
                    <a:extLst>
                      <a:ext uri="{0D108BD9-81ED-4DB2-BD59-A6C34878D82A}">
                        <a16:rowId xmlns:a16="http://schemas.microsoft.com/office/drawing/2014/main" val="2360458644"/>
                      </a:ext>
                    </a:extLst>
                  </a:tr>
                </a:tbl>
              </a:graphicData>
            </a:graphic>
          </p:graphicFrame>
        </mc:Fallback>
      </mc:AlternateContent>
      <p:sp>
        <p:nvSpPr>
          <p:cNvPr id="5" name="Slide Number Placeholder 4">
            <a:extLst>
              <a:ext uri="{FF2B5EF4-FFF2-40B4-BE49-F238E27FC236}">
                <a16:creationId xmlns:a16="http://schemas.microsoft.com/office/drawing/2014/main" id="{A4AE4238-4E3E-9DC7-F7D1-60D94D8B637C}"/>
              </a:ext>
            </a:extLst>
          </p:cNvPr>
          <p:cNvSpPr>
            <a:spLocks noGrp="1"/>
          </p:cNvSpPr>
          <p:nvPr>
            <p:ph type="sldNum" sz="quarter" idx="12"/>
          </p:nvPr>
        </p:nvSpPr>
        <p:spPr/>
        <p:txBody>
          <a:bodyPr/>
          <a:lstStyle/>
          <a:p>
            <a:fld id="{44D74DB8-6076-BD49-B9EE-5E6AFFA6169A}" type="slidenum">
              <a:rPr lang="en-US" smtClean="0"/>
              <a:t>15</a:t>
            </a:fld>
            <a:endParaRPr lang="en-US"/>
          </a:p>
        </p:txBody>
      </p:sp>
      <p:pic>
        <p:nvPicPr>
          <p:cNvPr id="3" name="Picture 2" descr="A group of colorful molecules&#10;&#10;AI-generated content may be incorrect.">
            <a:extLst>
              <a:ext uri="{FF2B5EF4-FFF2-40B4-BE49-F238E27FC236}">
                <a16:creationId xmlns:a16="http://schemas.microsoft.com/office/drawing/2014/main" id="{8F662694-13A1-5EBA-7544-148BD412C6E6}"/>
              </a:ext>
            </a:extLst>
          </p:cNvPr>
          <p:cNvPicPr>
            <a:picLocks noChangeAspect="1"/>
          </p:cNvPicPr>
          <p:nvPr/>
        </p:nvPicPr>
        <p:blipFill>
          <a:blip r:embed="rId4"/>
          <a:stretch>
            <a:fillRect/>
          </a:stretch>
        </p:blipFill>
        <p:spPr>
          <a:xfrm>
            <a:off x="0" y="0"/>
            <a:ext cx="1847850" cy="1890129"/>
          </a:xfrm>
          <a:prstGeom prst="rect">
            <a:avLst/>
          </a:prstGeom>
        </p:spPr>
      </p:pic>
      <p:sp>
        <p:nvSpPr>
          <p:cNvPr id="2" name="TextBox 1">
            <a:extLst>
              <a:ext uri="{FF2B5EF4-FFF2-40B4-BE49-F238E27FC236}">
                <a16:creationId xmlns:a16="http://schemas.microsoft.com/office/drawing/2014/main" id="{ACE46B93-9D49-BED7-F3D8-D80807A44081}"/>
              </a:ext>
            </a:extLst>
          </p:cNvPr>
          <p:cNvSpPr txBox="1"/>
          <p:nvPr/>
        </p:nvSpPr>
        <p:spPr>
          <a:xfrm>
            <a:off x="2487118" y="411324"/>
            <a:ext cx="7495082" cy="1200329"/>
          </a:xfrm>
          <a:prstGeom prst="rect">
            <a:avLst/>
          </a:prstGeom>
          <a:noFill/>
        </p:spPr>
        <p:txBody>
          <a:bodyPr wrap="square" rtlCol="0">
            <a:spAutoFit/>
          </a:bodyPr>
          <a:lstStyle/>
          <a:p>
            <a:r>
              <a:rPr lang="en-US" sz="3600" dirty="0"/>
              <a:t>Cluster populations from clustering of all CLN025 MD trajectories</a:t>
            </a:r>
          </a:p>
        </p:txBody>
      </p:sp>
    </p:spTree>
    <p:extLst>
      <p:ext uri="{BB962C8B-B14F-4D97-AF65-F5344CB8AC3E}">
        <p14:creationId xmlns:p14="http://schemas.microsoft.com/office/powerpoint/2010/main" val="838549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3CA9BF-0543-0AA8-75BC-8E0FD1F2AE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AAA23C-7456-83BC-A30C-4408EC9D0CB7}"/>
              </a:ext>
            </a:extLst>
          </p:cNvPr>
          <p:cNvSpPr>
            <a:spLocks noGrp="1"/>
          </p:cNvSpPr>
          <p:nvPr>
            <p:ph type="sldNum" sz="quarter" idx="12"/>
          </p:nvPr>
        </p:nvSpPr>
        <p:spPr/>
        <p:txBody>
          <a:bodyPr/>
          <a:lstStyle/>
          <a:p>
            <a:fld id="{44D74DB8-6076-BD49-B9EE-5E6AFFA6169A}" type="slidenum">
              <a:rPr lang="en-US" smtClean="0"/>
              <a:t>16</a:t>
            </a:fld>
            <a:endParaRPr lang="en-US"/>
          </a:p>
        </p:txBody>
      </p:sp>
      <p:pic>
        <p:nvPicPr>
          <p:cNvPr id="3" name="Picture 2" descr="A graph with lines and numbers&#10;&#10;Description automatically generated">
            <a:extLst>
              <a:ext uri="{FF2B5EF4-FFF2-40B4-BE49-F238E27FC236}">
                <a16:creationId xmlns:a16="http://schemas.microsoft.com/office/drawing/2014/main" id="{F3A89C84-A722-3728-CE14-3E609DC94648}"/>
              </a:ext>
            </a:extLst>
          </p:cNvPr>
          <p:cNvPicPr>
            <a:picLocks noChangeAspect="1"/>
          </p:cNvPicPr>
          <p:nvPr/>
        </p:nvPicPr>
        <p:blipFill>
          <a:blip r:embed="rId3"/>
          <a:stretch>
            <a:fillRect/>
          </a:stretch>
        </p:blipFill>
        <p:spPr>
          <a:xfrm>
            <a:off x="1278276" y="700134"/>
            <a:ext cx="9635448" cy="5457731"/>
          </a:xfrm>
          <a:prstGeom prst="rect">
            <a:avLst/>
          </a:prstGeom>
        </p:spPr>
      </p:pic>
      <p:pic>
        <p:nvPicPr>
          <p:cNvPr id="2" name="Picture 1" descr="A group of colorful molecules&#10;&#10;AI-generated content may be incorrect.">
            <a:extLst>
              <a:ext uri="{FF2B5EF4-FFF2-40B4-BE49-F238E27FC236}">
                <a16:creationId xmlns:a16="http://schemas.microsoft.com/office/drawing/2014/main" id="{39C0DE2E-F5A0-73B5-5BD8-71423601A247}"/>
              </a:ext>
            </a:extLst>
          </p:cNvPr>
          <p:cNvPicPr>
            <a:picLocks noChangeAspect="1"/>
          </p:cNvPicPr>
          <p:nvPr/>
        </p:nvPicPr>
        <p:blipFill>
          <a:blip r:embed="rId4"/>
          <a:stretch>
            <a:fillRect/>
          </a:stretch>
        </p:blipFill>
        <p:spPr>
          <a:xfrm>
            <a:off x="0" y="0"/>
            <a:ext cx="1396733" cy="1428690"/>
          </a:xfrm>
          <a:prstGeom prst="rect">
            <a:avLst/>
          </a:prstGeom>
        </p:spPr>
      </p:pic>
      <p:sp>
        <p:nvSpPr>
          <p:cNvPr id="5" name="TextBox 4">
            <a:extLst>
              <a:ext uri="{FF2B5EF4-FFF2-40B4-BE49-F238E27FC236}">
                <a16:creationId xmlns:a16="http://schemas.microsoft.com/office/drawing/2014/main" id="{4A2BB0CE-3B11-5592-EE1D-BC2025EB3EA8}"/>
              </a:ext>
            </a:extLst>
          </p:cNvPr>
          <p:cNvSpPr txBox="1"/>
          <p:nvPr/>
        </p:nvSpPr>
        <p:spPr>
          <a:xfrm>
            <a:off x="4614408" y="68014"/>
            <a:ext cx="2963183" cy="646331"/>
          </a:xfrm>
          <a:prstGeom prst="rect">
            <a:avLst/>
          </a:prstGeom>
          <a:noFill/>
        </p:spPr>
        <p:txBody>
          <a:bodyPr wrap="none" rtlCol="0">
            <a:spAutoFit/>
          </a:bodyPr>
          <a:lstStyle/>
          <a:p>
            <a:r>
              <a:rPr lang="en-US" dirty="0"/>
              <a:t>Backbone RMSD vs time for </a:t>
            </a:r>
          </a:p>
          <a:p>
            <a:r>
              <a:rPr lang="en-US" dirty="0"/>
              <a:t>Br-HREMD, 20 </a:t>
            </a:r>
            <a:r>
              <a:rPr lang="en-US" dirty="0" err="1"/>
              <a:t>ps</a:t>
            </a:r>
            <a:r>
              <a:rPr lang="en-US" dirty="0"/>
              <a:t> timescale</a:t>
            </a:r>
          </a:p>
        </p:txBody>
      </p:sp>
    </p:spTree>
    <p:extLst>
      <p:ext uri="{BB962C8B-B14F-4D97-AF65-F5344CB8AC3E}">
        <p14:creationId xmlns:p14="http://schemas.microsoft.com/office/powerpoint/2010/main" val="1508286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7F01E5-0415-993E-105A-CCF91A9250C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94109-BFD2-0F54-14FD-0306DFB887D3}"/>
              </a:ext>
            </a:extLst>
          </p:cNvPr>
          <p:cNvSpPr>
            <a:spLocks noGrp="1"/>
          </p:cNvSpPr>
          <p:nvPr>
            <p:ph type="sldNum" sz="quarter" idx="12"/>
          </p:nvPr>
        </p:nvSpPr>
        <p:spPr/>
        <p:txBody>
          <a:bodyPr/>
          <a:lstStyle/>
          <a:p>
            <a:fld id="{44D74DB8-6076-BD49-B9EE-5E6AFFA6169A}" type="slidenum">
              <a:rPr lang="en-US" smtClean="0"/>
              <a:t>17</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2E35E05-4074-1B02-3ABB-CB8B8F4A8CF5}"/>
                  </a:ext>
                </a:extLst>
              </p:cNvPr>
              <p:cNvGraphicFramePr>
                <a:graphicFrameLocks noGrp="1"/>
              </p:cNvGraphicFramePr>
              <p:nvPr>
                <p:extLst>
                  <p:ext uri="{D42A27DB-BD31-4B8C-83A1-F6EECF244321}">
                    <p14:modId xmlns:p14="http://schemas.microsoft.com/office/powerpoint/2010/main" val="2989347374"/>
                  </p:ext>
                </p:extLst>
              </p:nvPr>
            </p:nvGraphicFramePr>
            <p:xfrm>
              <a:off x="94129" y="1777624"/>
              <a:ext cx="7804528" cy="3913985"/>
            </p:xfrm>
            <a:graphic>
              <a:graphicData uri="http://schemas.openxmlformats.org/drawingml/2006/table">
                <a:tbl>
                  <a:tblPr firstRow="1" bandRow="1">
                    <a:tableStyleId>{5C22544A-7EE6-4342-B048-85BDC9FD1C3A}</a:tableStyleId>
                  </a:tblPr>
                  <a:tblGrid>
                    <a:gridCol w="1972138">
                      <a:extLst>
                        <a:ext uri="{9D8B030D-6E8A-4147-A177-3AD203B41FA5}">
                          <a16:colId xmlns:a16="http://schemas.microsoft.com/office/drawing/2014/main" val="4086266182"/>
                        </a:ext>
                      </a:extLst>
                    </a:gridCol>
                    <a:gridCol w="2517163">
                      <a:extLst>
                        <a:ext uri="{9D8B030D-6E8A-4147-A177-3AD203B41FA5}">
                          <a16:colId xmlns:a16="http://schemas.microsoft.com/office/drawing/2014/main" val="2569269336"/>
                        </a:ext>
                      </a:extLst>
                    </a:gridCol>
                    <a:gridCol w="3315227">
                      <a:extLst>
                        <a:ext uri="{9D8B030D-6E8A-4147-A177-3AD203B41FA5}">
                          <a16:colId xmlns:a16="http://schemas.microsoft.com/office/drawing/2014/main" val="2150693280"/>
                        </a:ext>
                      </a:extLst>
                    </a:gridCol>
                  </a:tblGrid>
                  <a:tr h="642589">
                    <a:tc>
                      <a:txBody>
                        <a:bodyPr/>
                        <a:lstStyle/>
                        <a:p>
                          <a:pPr algn="ctr"/>
                          <a:r>
                            <a:rPr lang="en-US" sz="2000" b="0" dirty="0">
                              <a:solidFill>
                                <a:schemeClr val="tx1"/>
                              </a:solidFill>
                            </a:rPr>
                            <a:t>Cluster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ff19SB 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Force Field Candidate</a:t>
                          </a:r>
                        </a:p>
                        <a:p>
                          <a:pPr algn="ctr"/>
                          <a:r>
                            <a:rPr lang="en-US" sz="2000" b="0" dirty="0">
                              <a:solidFill>
                                <a:schemeClr val="tx1"/>
                              </a:solidFill>
                            </a:rPr>
                            <a:t> 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4313676"/>
                      </a:ext>
                    </a:extLst>
                  </a:tr>
                  <a:tr h="642589">
                    <a:tc>
                      <a:txBody>
                        <a:bodyPr/>
                        <a:lstStyle/>
                        <a:p>
                          <a:pPr algn="ctr"/>
                          <a:r>
                            <a:rPr lang="en-US" sz="20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21.9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33.4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2182414"/>
                      </a:ext>
                    </a:extLst>
                  </a:tr>
                  <a:tr h="642589">
                    <a:tc>
                      <a:txBody>
                        <a:bodyPr/>
                        <a:lstStyle/>
                        <a:p>
                          <a:pPr algn="ctr"/>
                          <a:r>
                            <a:rPr lang="en-US" sz="20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1.7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2.0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2024119"/>
                      </a:ext>
                    </a:extLst>
                  </a:tr>
                  <a:tr h="642589">
                    <a:tc>
                      <a:txBody>
                        <a:bodyPr/>
                        <a:lstStyle/>
                        <a:p>
                          <a:pPr algn="ctr"/>
                          <a:r>
                            <a:rPr lang="en-US" sz="20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2.7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1.7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0099599"/>
                      </a:ext>
                    </a:extLst>
                  </a:tr>
                  <a:tr h="642589">
                    <a:tc>
                      <a:txBody>
                        <a:bodyPr/>
                        <a:lstStyle/>
                        <a:p>
                          <a:pPr algn="ctr"/>
                          <a:r>
                            <a:rPr lang="en-US" sz="20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1.6</a:t>
                          </a:r>
                          <a14:m>
                            <m:oMath xmlns:m="http://schemas.openxmlformats.org/officeDocument/2006/math">
                              <m:r>
                                <a:rPr lang="en-US" sz="2000" b="0" i="1" baseline="0"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0653476"/>
                      </a:ext>
                    </a:extLst>
                  </a:tr>
                  <a:tr h="642589">
                    <a:tc>
                      <a:txBody>
                        <a:bodyPr/>
                        <a:lstStyle/>
                        <a:p>
                          <a:pPr algn="ctr"/>
                          <a:r>
                            <a:rPr lang="en-US" sz="20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2.0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1.2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054937"/>
                      </a:ext>
                    </a:extLst>
                  </a:tr>
                </a:tbl>
              </a:graphicData>
            </a:graphic>
          </p:graphicFrame>
        </mc:Choice>
        <mc:Fallback xmlns="">
          <p:graphicFrame>
            <p:nvGraphicFramePr>
              <p:cNvPr id="5" name="Table 4">
                <a:extLst>
                  <a:ext uri="{FF2B5EF4-FFF2-40B4-BE49-F238E27FC236}">
                    <a16:creationId xmlns:a16="http://schemas.microsoft.com/office/drawing/2014/main" id="{52E35E05-4074-1B02-3ABB-CB8B8F4A8CF5}"/>
                  </a:ext>
                </a:extLst>
              </p:cNvPr>
              <p:cNvGraphicFramePr>
                <a:graphicFrameLocks noGrp="1"/>
              </p:cNvGraphicFramePr>
              <p:nvPr>
                <p:extLst>
                  <p:ext uri="{D42A27DB-BD31-4B8C-83A1-F6EECF244321}">
                    <p14:modId xmlns:p14="http://schemas.microsoft.com/office/powerpoint/2010/main" val="2989347374"/>
                  </p:ext>
                </p:extLst>
              </p:nvPr>
            </p:nvGraphicFramePr>
            <p:xfrm>
              <a:off x="94129" y="1777624"/>
              <a:ext cx="7804528" cy="3913985"/>
            </p:xfrm>
            <a:graphic>
              <a:graphicData uri="http://schemas.openxmlformats.org/drawingml/2006/table">
                <a:tbl>
                  <a:tblPr firstRow="1" bandRow="1">
                    <a:tableStyleId>{5C22544A-7EE6-4342-B048-85BDC9FD1C3A}</a:tableStyleId>
                  </a:tblPr>
                  <a:tblGrid>
                    <a:gridCol w="1972138">
                      <a:extLst>
                        <a:ext uri="{9D8B030D-6E8A-4147-A177-3AD203B41FA5}">
                          <a16:colId xmlns:a16="http://schemas.microsoft.com/office/drawing/2014/main" val="4086266182"/>
                        </a:ext>
                      </a:extLst>
                    </a:gridCol>
                    <a:gridCol w="2517163">
                      <a:extLst>
                        <a:ext uri="{9D8B030D-6E8A-4147-A177-3AD203B41FA5}">
                          <a16:colId xmlns:a16="http://schemas.microsoft.com/office/drawing/2014/main" val="2569269336"/>
                        </a:ext>
                      </a:extLst>
                    </a:gridCol>
                    <a:gridCol w="3315227">
                      <a:extLst>
                        <a:ext uri="{9D8B030D-6E8A-4147-A177-3AD203B41FA5}">
                          <a16:colId xmlns:a16="http://schemas.microsoft.com/office/drawing/2014/main" val="2150693280"/>
                        </a:ext>
                      </a:extLst>
                    </a:gridCol>
                  </a:tblGrid>
                  <a:tr h="701040">
                    <a:tc>
                      <a:txBody>
                        <a:bodyPr/>
                        <a:lstStyle/>
                        <a:p>
                          <a:pPr algn="ctr"/>
                          <a:r>
                            <a:rPr lang="en-US" sz="2000" b="0" dirty="0">
                              <a:solidFill>
                                <a:schemeClr val="tx1"/>
                              </a:solidFill>
                            </a:rPr>
                            <a:t>Cluster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ff19SB 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Force Field Candidate</a:t>
                          </a:r>
                        </a:p>
                        <a:p>
                          <a:pPr algn="ctr"/>
                          <a:r>
                            <a:rPr lang="en-US" sz="2000" b="0" dirty="0">
                              <a:solidFill>
                                <a:schemeClr val="tx1"/>
                              </a:solidFill>
                            </a:rPr>
                            <a:t> 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4313676"/>
                      </a:ext>
                    </a:extLst>
                  </a:tr>
                  <a:tr h="642589">
                    <a:tc>
                      <a:txBody>
                        <a:bodyPr/>
                        <a:lstStyle/>
                        <a:p>
                          <a:pPr algn="ctr"/>
                          <a:r>
                            <a:rPr lang="en-US" sz="20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392" t="-116000" r="-132161" b="-41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6015" t="-116000" r="-766" b="-410000"/>
                          </a:stretch>
                        </a:blipFill>
                      </a:tcPr>
                    </a:tc>
                    <a:extLst>
                      <a:ext uri="{0D108BD9-81ED-4DB2-BD59-A6C34878D82A}">
                        <a16:rowId xmlns:a16="http://schemas.microsoft.com/office/drawing/2014/main" val="942182414"/>
                      </a:ext>
                    </a:extLst>
                  </a:tr>
                  <a:tr h="642589">
                    <a:tc>
                      <a:txBody>
                        <a:bodyPr/>
                        <a:lstStyle/>
                        <a:p>
                          <a:pPr algn="ctr"/>
                          <a:r>
                            <a:rPr lang="en-US" sz="20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392" t="-211765" r="-132161" b="-3019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6015" t="-211765" r="-766" b="-301961"/>
                          </a:stretch>
                        </a:blipFill>
                      </a:tcPr>
                    </a:tc>
                    <a:extLst>
                      <a:ext uri="{0D108BD9-81ED-4DB2-BD59-A6C34878D82A}">
                        <a16:rowId xmlns:a16="http://schemas.microsoft.com/office/drawing/2014/main" val="3362024119"/>
                      </a:ext>
                    </a:extLst>
                  </a:tr>
                  <a:tr h="642589">
                    <a:tc>
                      <a:txBody>
                        <a:bodyPr/>
                        <a:lstStyle/>
                        <a:p>
                          <a:pPr algn="ctr"/>
                          <a:r>
                            <a:rPr lang="en-US" sz="20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392" t="-311765" r="-132161" b="-2019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6015" t="-311765" r="-766" b="-201961"/>
                          </a:stretch>
                        </a:blipFill>
                      </a:tcPr>
                    </a:tc>
                    <a:extLst>
                      <a:ext uri="{0D108BD9-81ED-4DB2-BD59-A6C34878D82A}">
                        <a16:rowId xmlns:a16="http://schemas.microsoft.com/office/drawing/2014/main" val="3080099599"/>
                      </a:ext>
                    </a:extLst>
                  </a:tr>
                  <a:tr h="642589">
                    <a:tc>
                      <a:txBody>
                        <a:bodyPr/>
                        <a:lstStyle/>
                        <a:p>
                          <a:pPr algn="ctr"/>
                          <a:r>
                            <a:rPr lang="en-US" sz="20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392" t="-411765" r="-132161" b="-1019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6015" t="-411765" r="-766" b="-101961"/>
                          </a:stretch>
                        </a:blipFill>
                      </a:tcPr>
                    </a:tc>
                    <a:extLst>
                      <a:ext uri="{0D108BD9-81ED-4DB2-BD59-A6C34878D82A}">
                        <a16:rowId xmlns:a16="http://schemas.microsoft.com/office/drawing/2014/main" val="3310653476"/>
                      </a:ext>
                    </a:extLst>
                  </a:tr>
                  <a:tr h="642589">
                    <a:tc>
                      <a:txBody>
                        <a:bodyPr/>
                        <a:lstStyle/>
                        <a:p>
                          <a:pPr algn="ctr"/>
                          <a:r>
                            <a:rPr lang="en-US" sz="20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8392" t="-511765" r="-132161" b="-196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6015" t="-511765" r="-766" b="-1961"/>
                          </a:stretch>
                        </a:blipFill>
                      </a:tcPr>
                    </a:tc>
                    <a:extLst>
                      <a:ext uri="{0D108BD9-81ED-4DB2-BD59-A6C34878D82A}">
                        <a16:rowId xmlns:a16="http://schemas.microsoft.com/office/drawing/2014/main" val="17110549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786F0CE-8A8B-BA79-7051-1E6CD2978858}"/>
                  </a:ext>
                </a:extLst>
              </p:cNvPr>
              <p:cNvGraphicFramePr>
                <a:graphicFrameLocks noGrp="1"/>
              </p:cNvGraphicFramePr>
              <p:nvPr>
                <p:extLst>
                  <p:ext uri="{D42A27DB-BD31-4B8C-83A1-F6EECF244321}">
                    <p14:modId xmlns:p14="http://schemas.microsoft.com/office/powerpoint/2010/main" val="1678436880"/>
                  </p:ext>
                </p:extLst>
              </p:nvPr>
            </p:nvGraphicFramePr>
            <p:xfrm>
              <a:off x="7898657" y="1777623"/>
              <a:ext cx="3714223" cy="3913985"/>
            </p:xfrm>
            <a:graphic>
              <a:graphicData uri="http://schemas.openxmlformats.org/drawingml/2006/table">
                <a:tbl>
                  <a:tblPr firstRow="1" bandRow="1">
                    <a:tableStyleId>{5C22544A-7EE6-4342-B048-85BDC9FD1C3A}</a:tableStyleId>
                  </a:tblPr>
                  <a:tblGrid>
                    <a:gridCol w="3714223">
                      <a:extLst>
                        <a:ext uri="{9D8B030D-6E8A-4147-A177-3AD203B41FA5}">
                          <a16:colId xmlns:a16="http://schemas.microsoft.com/office/drawing/2014/main" val="1543450758"/>
                        </a:ext>
                      </a:extLst>
                    </a:gridCol>
                  </a:tblGrid>
                  <a:tr h="6425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Force Field Candidate</a:t>
                          </a:r>
                        </a:p>
                        <a:p>
                          <a:pPr algn="ctr"/>
                          <a:r>
                            <a:rPr lang="en-US" sz="2000" b="0" dirty="0">
                              <a:solidFill>
                                <a:schemeClr val="tx1"/>
                              </a:solidFill>
                            </a:rPr>
                            <a:t> Br-HREMD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2962038"/>
                      </a:ext>
                    </a:extLst>
                  </a:tr>
                  <a:tr h="642589">
                    <a:tc>
                      <a:txBody>
                        <a:bodyPr/>
                        <a:lstStyle/>
                        <a:p>
                          <a:pPr algn="ctr"/>
                          <a:r>
                            <a:rPr lang="en-US" sz="2000" b="0" dirty="0">
                              <a:solidFill>
                                <a:schemeClr val="tx1"/>
                              </a:solidFill>
                            </a:rPr>
                            <a:t>30.6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0951764"/>
                      </a:ext>
                    </a:extLst>
                  </a:tr>
                  <a:tr h="642589">
                    <a:tc>
                      <a:txBody>
                        <a:bodyPr/>
                        <a:lstStyle/>
                        <a:p>
                          <a:pPr algn="ctr"/>
                          <a:r>
                            <a:rPr lang="en-US" sz="2000" b="0" dirty="0">
                              <a:solidFill>
                                <a:schemeClr val="tx1"/>
                              </a:solidFill>
                            </a:rPr>
                            <a:t>2.2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494051"/>
                      </a:ext>
                    </a:extLst>
                  </a:tr>
                  <a:tr h="642589">
                    <a:tc>
                      <a:txBody>
                        <a:bodyPr/>
                        <a:lstStyle/>
                        <a:p>
                          <a:pPr algn="ctr"/>
                          <a:r>
                            <a:rPr lang="en-US" sz="2000" b="0" dirty="0">
                              <a:solidFill>
                                <a:schemeClr val="tx1"/>
                              </a:solidFill>
                              <a:ea typeface="Cambria Math" panose="02040503050406030204" pitchFamily="18" charset="0"/>
                            </a:rPr>
                            <a:t>1.7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642166"/>
                      </a:ext>
                    </a:extLst>
                  </a:tr>
                  <a:tr h="642589">
                    <a:tc>
                      <a:txBody>
                        <a:bodyPr/>
                        <a:lstStyle/>
                        <a:p>
                          <a:pPr algn="ctr"/>
                          <a:r>
                            <a:rPr lang="en-US" sz="2000" b="0" dirty="0">
                              <a:solidFill>
                                <a:schemeClr val="tx1"/>
                              </a:solidFill>
                              <a:ea typeface="Cambria Math" panose="02040503050406030204" pitchFamily="18" charset="0"/>
                            </a:rPr>
                            <a:t>1.5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1912950"/>
                      </a:ext>
                    </a:extLst>
                  </a:tr>
                  <a:tr h="642589">
                    <a:tc>
                      <a:txBody>
                        <a:bodyPr/>
                        <a:lstStyle/>
                        <a:p>
                          <a:pPr algn="ctr"/>
                          <a:r>
                            <a:rPr lang="en-US" sz="2000" b="0" dirty="0">
                              <a:solidFill>
                                <a:schemeClr val="tx1"/>
                              </a:solidFill>
                              <a:ea typeface="Cambria Math" panose="02040503050406030204" pitchFamily="18" charset="0"/>
                            </a:rPr>
                            <a:t>1.5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3884413"/>
                      </a:ext>
                    </a:extLst>
                  </a:tr>
                </a:tbl>
              </a:graphicData>
            </a:graphic>
          </p:graphicFrame>
        </mc:Choice>
        <mc:Fallback xmlns="">
          <p:graphicFrame>
            <p:nvGraphicFramePr>
              <p:cNvPr id="6" name="Table 5">
                <a:extLst>
                  <a:ext uri="{FF2B5EF4-FFF2-40B4-BE49-F238E27FC236}">
                    <a16:creationId xmlns:a16="http://schemas.microsoft.com/office/drawing/2014/main" id="{7786F0CE-8A8B-BA79-7051-1E6CD2978858}"/>
                  </a:ext>
                </a:extLst>
              </p:cNvPr>
              <p:cNvGraphicFramePr>
                <a:graphicFrameLocks noGrp="1"/>
              </p:cNvGraphicFramePr>
              <p:nvPr>
                <p:extLst>
                  <p:ext uri="{D42A27DB-BD31-4B8C-83A1-F6EECF244321}">
                    <p14:modId xmlns:p14="http://schemas.microsoft.com/office/powerpoint/2010/main" val="1678436880"/>
                  </p:ext>
                </p:extLst>
              </p:nvPr>
            </p:nvGraphicFramePr>
            <p:xfrm>
              <a:off x="7898657" y="1777623"/>
              <a:ext cx="3714223" cy="3913985"/>
            </p:xfrm>
            <a:graphic>
              <a:graphicData uri="http://schemas.openxmlformats.org/drawingml/2006/table">
                <a:tbl>
                  <a:tblPr firstRow="1" bandRow="1">
                    <a:tableStyleId>{5C22544A-7EE6-4342-B048-85BDC9FD1C3A}</a:tableStyleId>
                  </a:tblPr>
                  <a:tblGrid>
                    <a:gridCol w="3714223">
                      <a:extLst>
                        <a:ext uri="{9D8B030D-6E8A-4147-A177-3AD203B41FA5}">
                          <a16:colId xmlns:a16="http://schemas.microsoft.com/office/drawing/2014/main" val="1543450758"/>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Force Field Candidate</a:t>
                          </a:r>
                        </a:p>
                        <a:p>
                          <a:pPr algn="ctr"/>
                          <a:r>
                            <a:rPr lang="en-US" sz="2000" b="0" dirty="0">
                              <a:solidFill>
                                <a:schemeClr val="tx1"/>
                              </a:solidFill>
                            </a:rPr>
                            <a:t> Br-HREMD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2962038"/>
                      </a:ext>
                    </a:extLst>
                  </a:tr>
                  <a:tr h="64258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16000" r="-340" b="-410000"/>
                          </a:stretch>
                        </a:blipFill>
                      </a:tcPr>
                    </a:tc>
                    <a:extLst>
                      <a:ext uri="{0D108BD9-81ED-4DB2-BD59-A6C34878D82A}">
                        <a16:rowId xmlns:a16="http://schemas.microsoft.com/office/drawing/2014/main" val="3570951764"/>
                      </a:ext>
                    </a:extLst>
                  </a:tr>
                  <a:tr h="64258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11765" r="-340" b="-301961"/>
                          </a:stretch>
                        </a:blipFill>
                      </a:tcPr>
                    </a:tc>
                    <a:extLst>
                      <a:ext uri="{0D108BD9-81ED-4DB2-BD59-A6C34878D82A}">
                        <a16:rowId xmlns:a16="http://schemas.microsoft.com/office/drawing/2014/main" val="767494051"/>
                      </a:ext>
                    </a:extLst>
                  </a:tr>
                  <a:tr h="64258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11765" r="-340" b="-201961"/>
                          </a:stretch>
                        </a:blipFill>
                      </a:tcPr>
                    </a:tc>
                    <a:extLst>
                      <a:ext uri="{0D108BD9-81ED-4DB2-BD59-A6C34878D82A}">
                        <a16:rowId xmlns:a16="http://schemas.microsoft.com/office/drawing/2014/main" val="207642166"/>
                      </a:ext>
                    </a:extLst>
                  </a:tr>
                  <a:tr h="64258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411765" r="-340" b="-101961"/>
                          </a:stretch>
                        </a:blipFill>
                      </a:tcPr>
                    </a:tc>
                    <a:extLst>
                      <a:ext uri="{0D108BD9-81ED-4DB2-BD59-A6C34878D82A}">
                        <a16:rowId xmlns:a16="http://schemas.microsoft.com/office/drawing/2014/main" val="3301912950"/>
                      </a:ext>
                    </a:extLst>
                  </a:tr>
                  <a:tr h="64258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511765" r="-340" b="-1961"/>
                          </a:stretch>
                        </a:blipFill>
                      </a:tcPr>
                    </a:tc>
                    <a:extLst>
                      <a:ext uri="{0D108BD9-81ED-4DB2-BD59-A6C34878D82A}">
                        <a16:rowId xmlns:a16="http://schemas.microsoft.com/office/drawing/2014/main" val="4043884413"/>
                      </a:ext>
                    </a:extLst>
                  </a:tr>
                </a:tbl>
              </a:graphicData>
            </a:graphic>
          </p:graphicFrame>
        </mc:Fallback>
      </mc:AlternateContent>
      <p:sp>
        <p:nvSpPr>
          <p:cNvPr id="3" name="TextBox 2">
            <a:extLst>
              <a:ext uri="{FF2B5EF4-FFF2-40B4-BE49-F238E27FC236}">
                <a16:creationId xmlns:a16="http://schemas.microsoft.com/office/drawing/2014/main" id="{DB8A1180-3D8E-0C8C-7EDB-75ED1D7153CF}"/>
              </a:ext>
            </a:extLst>
          </p:cNvPr>
          <p:cNvSpPr txBox="1"/>
          <p:nvPr/>
        </p:nvSpPr>
        <p:spPr>
          <a:xfrm>
            <a:off x="1782059" y="648505"/>
            <a:ext cx="2702960" cy="400110"/>
          </a:xfrm>
          <a:prstGeom prst="rect">
            <a:avLst/>
          </a:prstGeom>
          <a:noFill/>
        </p:spPr>
        <p:txBody>
          <a:bodyPr wrap="square" rtlCol="0">
            <a:spAutoFit/>
          </a:bodyPr>
          <a:lstStyle/>
          <a:p>
            <a:r>
              <a:rPr lang="en-US" sz="2000" dirty="0"/>
              <a:t>~3 months GPU time!</a:t>
            </a:r>
          </a:p>
        </p:txBody>
      </p:sp>
      <p:sp>
        <p:nvSpPr>
          <p:cNvPr id="7" name="TextBox 6">
            <a:extLst>
              <a:ext uri="{FF2B5EF4-FFF2-40B4-BE49-F238E27FC236}">
                <a16:creationId xmlns:a16="http://schemas.microsoft.com/office/drawing/2014/main" id="{8F481864-4F3B-C1FD-F7D5-E529A54AE032}"/>
              </a:ext>
            </a:extLst>
          </p:cNvPr>
          <p:cNvSpPr txBox="1"/>
          <p:nvPr/>
        </p:nvSpPr>
        <p:spPr>
          <a:xfrm>
            <a:off x="5000534" y="648505"/>
            <a:ext cx="2702960" cy="400110"/>
          </a:xfrm>
          <a:prstGeom prst="rect">
            <a:avLst/>
          </a:prstGeom>
          <a:noFill/>
        </p:spPr>
        <p:txBody>
          <a:bodyPr wrap="square" rtlCol="0">
            <a:spAutoFit/>
          </a:bodyPr>
          <a:lstStyle/>
          <a:p>
            <a:r>
              <a:rPr lang="en-US" sz="2000" dirty="0"/>
              <a:t>~3 months GPU time!</a:t>
            </a:r>
          </a:p>
        </p:txBody>
      </p:sp>
      <p:sp>
        <p:nvSpPr>
          <p:cNvPr id="8" name="TextBox 7">
            <a:extLst>
              <a:ext uri="{FF2B5EF4-FFF2-40B4-BE49-F238E27FC236}">
                <a16:creationId xmlns:a16="http://schemas.microsoft.com/office/drawing/2014/main" id="{10524F74-2C5D-1100-AE11-92661B142087}"/>
              </a:ext>
            </a:extLst>
          </p:cNvPr>
          <p:cNvSpPr txBox="1"/>
          <p:nvPr/>
        </p:nvSpPr>
        <p:spPr>
          <a:xfrm>
            <a:off x="8433670" y="648505"/>
            <a:ext cx="2702960" cy="400110"/>
          </a:xfrm>
          <a:prstGeom prst="rect">
            <a:avLst/>
          </a:prstGeom>
          <a:noFill/>
        </p:spPr>
        <p:txBody>
          <a:bodyPr wrap="square" rtlCol="0">
            <a:spAutoFit/>
          </a:bodyPr>
          <a:lstStyle/>
          <a:p>
            <a:r>
              <a:rPr lang="en-US" sz="2000" b="1" dirty="0"/>
              <a:t>~2 hours GPU time!</a:t>
            </a:r>
          </a:p>
        </p:txBody>
      </p:sp>
      <p:pic>
        <p:nvPicPr>
          <p:cNvPr id="9" name="Picture 8" descr="A group of colorful molecules&#10;&#10;AI-generated content may be incorrect.">
            <a:extLst>
              <a:ext uri="{FF2B5EF4-FFF2-40B4-BE49-F238E27FC236}">
                <a16:creationId xmlns:a16="http://schemas.microsoft.com/office/drawing/2014/main" id="{F3E999E9-BF72-E662-F8E4-49EE6A033E09}"/>
              </a:ext>
            </a:extLst>
          </p:cNvPr>
          <p:cNvPicPr>
            <a:picLocks noChangeAspect="1"/>
          </p:cNvPicPr>
          <p:nvPr/>
        </p:nvPicPr>
        <p:blipFill>
          <a:blip r:embed="rId5"/>
          <a:stretch>
            <a:fillRect/>
          </a:stretch>
        </p:blipFill>
        <p:spPr>
          <a:xfrm>
            <a:off x="-1" y="2342"/>
            <a:ext cx="1573291" cy="1609288"/>
          </a:xfrm>
          <a:prstGeom prst="rect">
            <a:avLst/>
          </a:prstGeom>
        </p:spPr>
      </p:pic>
    </p:spTree>
    <p:extLst>
      <p:ext uri="{BB962C8B-B14F-4D97-AF65-F5344CB8AC3E}">
        <p14:creationId xmlns:p14="http://schemas.microsoft.com/office/powerpoint/2010/main" val="393962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F01D79-A708-8DC5-8548-A722DAC651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38A38F-D5E1-86C6-1A4B-219F0B5A1EA9}"/>
              </a:ext>
            </a:extLst>
          </p:cNvPr>
          <p:cNvSpPr>
            <a:spLocks noGrp="1"/>
          </p:cNvSpPr>
          <p:nvPr>
            <p:ph type="sldNum" sz="quarter" idx="12"/>
          </p:nvPr>
        </p:nvSpPr>
        <p:spPr/>
        <p:txBody>
          <a:bodyPr/>
          <a:lstStyle/>
          <a:p>
            <a:fld id="{44D74DB8-6076-BD49-B9EE-5E6AFFA6169A}" type="slidenum">
              <a:rPr lang="en-US" smtClean="0"/>
              <a:t>18</a:t>
            </a:fld>
            <a:endParaRPr lang="en-US"/>
          </a:p>
        </p:txBody>
      </p:sp>
      <p:sp>
        <p:nvSpPr>
          <p:cNvPr id="2" name="TextBox 1">
            <a:extLst>
              <a:ext uri="{FF2B5EF4-FFF2-40B4-BE49-F238E27FC236}">
                <a16:creationId xmlns:a16="http://schemas.microsoft.com/office/drawing/2014/main" id="{A844B077-2F89-A864-A910-985AC661E15E}"/>
              </a:ext>
            </a:extLst>
          </p:cNvPr>
          <p:cNvSpPr txBox="1"/>
          <p:nvPr/>
        </p:nvSpPr>
        <p:spPr>
          <a:xfrm>
            <a:off x="3172547" y="88900"/>
            <a:ext cx="7407830" cy="892552"/>
          </a:xfrm>
          <a:prstGeom prst="rect">
            <a:avLst/>
          </a:prstGeom>
          <a:solidFill>
            <a:schemeClr val="bg1"/>
          </a:solidFill>
        </p:spPr>
        <p:txBody>
          <a:bodyPr wrap="square" rtlCol="0">
            <a:spAutoFit/>
          </a:bodyPr>
          <a:lstStyle/>
          <a:p>
            <a:pPr algn="ctr"/>
            <a:r>
              <a:rPr lang="en-US" sz="2600" dirty="0"/>
              <a:t>Comparing helical content from MD simulations </a:t>
            </a:r>
          </a:p>
          <a:p>
            <a:pPr algn="ctr"/>
            <a:r>
              <a:rPr lang="en-US" sz="2600" dirty="0"/>
              <a:t>of Ala-12 with different force fields </a:t>
            </a:r>
          </a:p>
        </p:txBody>
      </p:sp>
      <p:sp>
        <p:nvSpPr>
          <p:cNvPr id="10" name="TextBox 9">
            <a:extLst>
              <a:ext uri="{FF2B5EF4-FFF2-40B4-BE49-F238E27FC236}">
                <a16:creationId xmlns:a16="http://schemas.microsoft.com/office/drawing/2014/main" id="{07965105-780E-F344-CDE5-272521CA3178}"/>
              </a:ext>
            </a:extLst>
          </p:cNvPr>
          <p:cNvSpPr txBox="1"/>
          <p:nvPr/>
        </p:nvSpPr>
        <p:spPr>
          <a:xfrm>
            <a:off x="-57737" y="4025928"/>
            <a:ext cx="1932431" cy="1754326"/>
          </a:xfrm>
          <a:prstGeom prst="rect">
            <a:avLst/>
          </a:prstGeom>
          <a:noFill/>
        </p:spPr>
        <p:txBody>
          <a:bodyPr wrap="square" rtlCol="0">
            <a:spAutoFit/>
          </a:bodyPr>
          <a:lstStyle/>
          <a:p>
            <a:r>
              <a:rPr lang="en-US" dirty="0"/>
              <a:t>Solid and dashed lines here are two independent runs. All sims run with TIP3P at 300K </a:t>
            </a:r>
          </a:p>
        </p:txBody>
      </p:sp>
      <p:pic>
        <p:nvPicPr>
          <p:cNvPr id="5" name="Picture 4" descr="A close-up of a dna&#10;&#10;AI-generated content may be incorrect.">
            <a:extLst>
              <a:ext uri="{FF2B5EF4-FFF2-40B4-BE49-F238E27FC236}">
                <a16:creationId xmlns:a16="http://schemas.microsoft.com/office/drawing/2014/main" id="{E7D0EBEF-3E97-4B18-4545-28E2C1520559}"/>
              </a:ext>
            </a:extLst>
          </p:cNvPr>
          <p:cNvPicPr>
            <a:picLocks noChangeAspect="1"/>
          </p:cNvPicPr>
          <p:nvPr/>
        </p:nvPicPr>
        <p:blipFill>
          <a:blip r:embed="rId3"/>
          <a:stretch>
            <a:fillRect/>
          </a:stretch>
        </p:blipFill>
        <p:spPr>
          <a:xfrm>
            <a:off x="0" y="0"/>
            <a:ext cx="1467658" cy="2892776"/>
          </a:xfrm>
          <a:prstGeom prst="rect">
            <a:avLst/>
          </a:prstGeom>
        </p:spPr>
      </p:pic>
      <p:pic>
        <p:nvPicPr>
          <p:cNvPr id="6" name="Picture 5" descr="A graph of a number of numbers&#10;&#10;AI-generated content may be incorrect.">
            <a:extLst>
              <a:ext uri="{FF2B5EF4-FFF2-40B4-BE49-F238E27FC236}">
                <a16:creationId xmlns:a16="http://schemas.microsoft.com/office/drawing/2014/main" id="{CB10837B-468C-37AD-592E-BF0C01D10CC3}"/>
              </a:ext>
            </a:extLst>
          </p:cNvPr>
          <p:cNvPicPr>
            <a:picLocks noChangeAspect="1"/>
          </p:cNvPicPr>
          <p:nvPr/>
        </p:nvPicPr>
        <p:blipFill>
          <a:blip r:embed="rId4"/>
          <a:stretch>
            <a:fillRect/>
          </a:stretch>
        </p:blipFill>
        <p:spPr>
          <a:xfrm>
            <a:off x="2376197" y="892552"/>
            <a:ext cx="9000530" cy="5463798"/>
          </a:xfrm>
          <a:prstGeom prst="rect">
            <a:avLst/>
          </a:prstGeom>
        </p:spPr>
      </p:pic>
    </p:spTree>
    <p:extLst>
      <p:ext uri="{BB962C8B-B14F-4D97-AF65-F5344CB8AC3E}">
        <p14:creationId xmlns:p14="http://schemas.microsoft.com/office/powerpoint/2010/main" val="2296142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A graph of a number and a number&#10;&#10;AI-generated content may be incorrect.">
            <a:extLst>
              <a:ext uri="{FF2B5EF4-FFF2-40B4-BE49-F238E27FC236}">
                <a16:creationId xmlns:a16="http://schemas.microsoft.com/office/drawing/2014/main" id="{AD919633-248B-BC14-16AF-32CF343E1016}"/>
              </a:ext>
            </a:extLst>
          </p:cNvPr>
          <p:cNvPicPr>
            <a:picLocks noGrp="1" noChangeAspect="1"/>
          </p:cNvPicPr>
          <p:nvPr>
            <p:ph idx="1"/>
          </p:nvPr>
        </p:nvPicPr>
        <p:blipFill>
          <a:blip r:embed="rId3"/>
          <a:srcRect r="49291"/>
          <a:stretch/>
        </p:blipFill>
        <p:spPr>
          <a:xfrm>
            <a:off x="2655218" y="343132"/>
            <a:ext cx="6454915" cy="3085868"/>
          </a:xfrm>
        </p:spPr>
      </p:pic>
      <p:sp>
        <p:nvSpPr>
          <p:cNvPr id="4" name="Slide Number Placeholder 3">
            <a:extLst>
              <a:ext uri="{FF2B5EF4-FFF2-40B4-BE49-F238E27FC236}">
                <a16:creationId xmlns:a16="http://schemas.microsoft.com/office/drawing/2014/main" id="{8DDA43A8-95E1-D167-36A4-DC4B54FB1284}"/>
              </a:ext>
            </a:extLst>
          </p:cNvPr>
          <p:cNvSpPr>
            <a:spLocks noGrp="1"/>
          </p:cNvSpPr>
          <p:nvPr>
            <p:ph type="sldNum" sz="quarter" idx="12"/>
          </p:nvPr>
        </p:nvSpPr>
        <p:spPr/>
        <p:txBody>
          <a:bodyPr/>
          <a:lstStyle/>
          <a:p>
            <a:fld id="{44D74DB8-6076-BD49-B9EE-5E6AFFA6169A}" type="slidenum">
              <a:rPr lang="en-US" smtClean="0"/>
              <a:t>19</a:t>
            </a:fld>
            <a:endParaRPr lang="en-US"/>
          </a:p>
        </p:txBody>
      </p:sp>
      <p:pic>
        <p:nvPicPr>
          <p:cNvPr id="7" name="Content Placeholder 5" descr="A graph of a number and a number&#10;&#10;AI-generated content may be incorrect.">
            <a:extLst>
              <a:ext uri="{FF2B5EF4-FFF2-40B4-BE49-F238E27FC236}">
                <a16:creationId xmlns:a16="http://schemas.microsoft.com/office/drawing/2014/main" id="{86D7B39B-D3C2-F948-87A0-570C515DC209}"/>
              </a:ext>
            </a:extLst>
          </p:cNvPr>
          <p:cNvPicPr>
            <a:picLocks noChangeAspect="1"/>
          </p:cNvPicPr>
          <p:nvPr/>
        </p:nvPicPr>
        <p:blipFill>
          <a:blip r:embed="rId3"/>
          <a:srcRect l="50000"/>
          <a:stretch/>
        </p:blipFill>
        <p:spPr>
          <a:xfrm>
            <a:off x="2800808" y="3169118"/>
            <a:ext cx="6364603" cy="3085868"/>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B2A4ACD7-1669-65FD-9967-C20B862980D9}"/>
              </a:ext>
            </a:extLst>
          </p:cNvPr>
          <p:cNvPicPr>
            <a:picLocks noChangeAspect="1"/>
          </p:cNvPicPr>
          <p:nvPr/>
        </p:nvPicPr>
        <p:blipFill>
          <a:blip r:embed="rId4"/>
          <a:stretch>
            <a:fillRect/>
          </a:stretch>
        </p:blipFill>
        <p:spPr>
          <a:xfrm>
            <a:off x="2567729" y="3710459"/>
            <a:ext cx="355600" cy="1866900"/>
          </a:xfrm>
          <a:prstGeom prst="rect">
            <a:avLst/>
          </a:prstGeom>
        </p:spPr>
      </p:pic>
      <p:pic>
        <p:nvPicPr>
          <p:cNvPr id="3" name="Picture 2" descr="A close-up of a dna&#10;&#10;AI-generated content may be incorrect.">
            <a:extLst>
              <a:ext uri="{FF2B5EF4-FFF2-40B4-BE49-F238E27FC236}">
                <a16:creationId xmlns:a16="http://schemas.microsoft.com/office/drawing/2014/main" id="{3001C43F-30E9-2829-67BA-E031B37C1D61}"/>
              </a:ext>
            </a:extLst>
          </p:cNvPr>
          <p:cNvPicPr>
            <a:picLocks noChangeAspect="1"/>
          </p:cNvPicPr>
          <p:nvPr/>
        </p:nvPicPr>
        <p:blipFill>
          <a:blip r:embed="rId5"/>
          <a:stretch>
            <a:fillRect/>
          </a:stretch>
        </p:blipFill>
        <p:spPr>
          <a:xfrm>
            <a:off x="0" y="0"/>
            <a:ext cx="1467658" cy="2892776"/>
          </a:xfrm>
          <a:prstGeom prst="rect">
            <a:avLst/>
          </a:prstGeom>
        </p:spPr>
      </p:pic>
    </p:spTree>
    <p:extLst>
      <p:ext uri="{BB962C8B-B14F-4D97-AF65-F5344CB8AC3E}">
        <p14:creationId xmlns:p14="http://schemas.microsoft.com/office/powerpoint/2010/main" val="966680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8DB0D-5E8E-0179-C081-C5E2DBC6B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71488-4433-488F-C08F-8E6B62F9EC6A}"/>
              </a:ext>
            </a:extLst>
          </p:cNvPr>
          <p:cNvSpPr>
            <a:spLocks noGrp="1"/>
          </p:cNvSpPr>
          <p:nvPr>
            <p:ph type="title"/>
          </p:nvPr>
        </p:nvSpPr>
        <p:spPr/>
        <p:txBody>
          <a:bodyPr>
            <a:normAutofit/>
          </a:bodyPr>
          <a:lstStyle/>
          <a:p>
            <a:r>
              <a:rPr lang="en-US" sz="2800" dirty="0"/>
              <a:t>How to best generate multiple ensembles under different conditions?</a:t>
            </a:r>
          </a:p>
        </p:txBody>
      </p:sp>
      <p:sp>
        <p:nvSpPr>
          <p:cNvPr id="4" name="Slide Number Placeholder 3">
            <a:extLst>
              <a:ext uri="{FF2B5EF4-FFF2-40B4-BE49-F238E27FC236}">
                <a16:creationId xmlns:a16="http://schemas.microsoft.com/office/drawing/2014/main" id="{C9EF325D-E4AB-FAEA-725F-AAB5CC4512AA}"/>
              </a:ext>
            </a:extLst>
          </p:cNvPr>
          <p:cNvSpPr>
            <a:spLocks noGrp="1"/>
          </p:cNvSpPr>
          <p:nvPr>
            <p:ph type="sldNum" sz="quarter" idx="12"/>
          </p:nvPr>
        </p:nvSpPr>
        <p:spPr/>
        <p:txBody>
          <a:bodyPr/>
          <a:lstStyle/>
          <a:p>
            <a:fld id="{44D74DB8-6076-BD49-B9EE-5E6AFFA6169A}" type="slidenum">
              <a:rPr lang="en-US" smtClean="0"/>
              <a:t>2</a:t>
            </a:fld>
            <a:endParaRPr lang="en-US"/>
          </a:p>
        </p:txBody>
      </p:sp>
      <p:pic>
        <p:nvPicPr>
          <p:cNvPr id="7" name="Picture 6" descr="A graph of a sound wave&#10;&#10;Description automatically generated">
            <a:extLst>
              <a:ext uri="{FF2B5EF4-FFF2-40B4-BE49-F238E27FC236}">
                <a16:creationId xmlns:a16="http://schemas.microsoft.com/office/drawing/2014/main" id="{B7D9566A-1B13-5BA5-6543-BD2A3F6C8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510" y="1700699"/>
            <a:ext cx="4998639" cy="2720347"/>
          </a:xfrm>
          <a:prstGeom prst="rect">
            <a:avLst/>
          </a:prstGeom>
        </p:spPr>
      </p:pic>
      <p:sp>
        <p:nvSpPr>
          <p:cNvPr id="10" name="Minus 9">
            <a:extLst>
              <a:ext uri="{FF2B5EF4-FFF2-40B4-BE49-F238E27FC236}">
                <a16:creationId xmlns:a16="http://schemas.microsoft.com/office/drawing/2014/main" id="{EB8ED167-6806-FFC1-69DC-ED8A06FA9154}"/>
              </a:ext>
            </a:extLst>
          </p:cNvPr>
          <p:cNvSpPr/>
          <p:nvPr/>
        </p:nvSpPr>
        <p:spPr>
          <a:xfrm flipV="1">
            <a:off x="6655909" y="3512731"/>
            <a:ext cx="5714759" cy="246222"/>
          </a:xfrm>
          <a:prstGeom prst="mathMinu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8AD1F12-8A3D-75B2-4664-B600967B17DA}"/>
              </a:ext>
            </a:extLst>
          </p:cNvPr>
          <p:cNvSpPr/>
          <p:nvPr/>
        </p:nvSpPr>
        <p:spPr>
          <a:xfrm>
            <a:off x="10778935" y="3728297"/>
            <a:ext cx="203200" cy="1479831"/>
          </a:xfrm>
          <a:prstGeom prst="downArrow">
            <a:avLst>
              <a:gd name="adj1" fmla="val 34319"/>
              <a:gd name="adj2" fmla="val 69601"/>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80B3AF3-B85C-2F41-E8C0-C75E17139B7D}"/>
              </a:ext>
            </a:extLst>
          </p:cNvPr>
          <p:cNvSpPr txBox="1"/>
          <p:nvPr/>
        </p:nvSpPr>
        <p:spPr>
          <a:xfrm>
            <a:off x="7545036" y="1625589"/>
            <a:ext cx="4181180" cy="307777"/>
          </a:xfrm>
          <a:prstGeom prst="rect">
            <a:avLst/>
          </a:prstGeom>
          <a:solidFill>
            <a:schemeClr val="bg1"/>
          </a:solidFill>
        </p:spPr>
        <p:txBody>
          <a:bodyPr wrap="square" rtlCol="0">
            <a:spAutoFit/>
          </a:bodyPr>
          <a:lstStyle/>
          <a:p>
            <a:r>
              <a:rPr lang="en-US" sz="1400" dirty="0"/>
              <a:t>CLN025 with ff14SBonlysc/OPC,  375K, ~2 weeks</a:t>
            </a:r>
          </a:p>
        </p:txBody>
      </p:sp>
      <mc:AlternateContent xmlns:mc="http://schemas.openxmlformats.org/markup-compatibility/2006">
        <mc:Choice xmlns:a14="http://schemas.microsoft.com/office/drawing/2010/main" Requires="a14">
          <p:graphicFrame>
            <p:nvGraphicFramePr>
              <p:cNvPr id="15" name="Table 14">
                <a:extLst>
                  <a:ext uri="{FF2B5EF4-FFF2-40B4-BE49-F238E27FC236}">
                    <a16:creationId xmlns:a16="http://schemas.microsoft.com/office/drawing/2014/main" id="{F92DCDC5-7BF8-6FB6-1FD5-CCEA68CC9873}"/>
                  </a:ext>
                </a:extLst>
              </p:cNvPr>
              <p:cNvGraphicFramePr>
                <a:graphicFrameLocks noGrp="1"/>
              </p:cNvGraphicFramePr>
              <p:nvPr>
                <p:extLst>
                  <p:ext uri="{D42A27DB-BD31-4B8C-83A1-F6EECF244321}">
                    <p14:modId xmlns:p14="http://schemas.microsoft.com/office/powerpoint/2010/main" val="3046081860"/>
                  </p:ext>
                </p:extLst>
              </p:nvPr>
            </p:nvGraphicFramePr>
            <p:xfrm>
              <a:off x="6994884" y="5262136"/>
              <a:ext cx="4615092" cy="1005840"/>
            </p:xfrm>
            <a:graphic>
              <a:graphicData uri="http://schemas.openxmlformats.org/drawingml/2006/table">
                <a:tbl>
                  <a:tblPr firstRow="1" bandRow="1">
                    <a:tableStyleId>{5C22544A-7EE6-4342-B048-85BDC9FD1C3A}</a:tableStyleId>
                  </a:tblPr>
                  <a:tblGrid>
                    <a:gridCol w="1538364">
                      <a:extLst>
                        <a:ext uri="{9D8B030D-6E8A-4147-A177-3AD203B41FA5}">
                          <a16:colId xmlns:a16="http://schemas.microsoft.com/office/drawing/2014/main" val="962315248"/>
                        </a:ext>
                      </a:extLst>
                    </a:gridCol>
                    <a:gridCol w="1538364">
                      <a:extLst>
                        <a:ext uri="{9D8B030D-6E8A-4147-A177-3AD203B41FA5}">
                          <a16:colId xmlns:a16="http://schemas.microsoft.com/office/drawing/2014/main" val="1761503550"/>
                        </a:ext>
                      </a:extLst>
                    </a:gridCol>
                    <a:gridCol w="1538364">
                      <a:extLst>
                        <a:ext uri="{9D8B030D-6E8A-4147-A177-3AD203B41FA5}">
                          <a16:colId xmlns:a16="http://schemas.microsoft.com/office/drawing/2014/main" val="2031674227"/>
                        </a:ext>
                      </a:extLst>
                    </a:gridCol>
                  </a:tblGrid>
                  <a:tr h="217443">
                    <a:tc>
                      <a:txBody>
                        <a:bodyPr/>
                        <a:lstStyle/>
                        <a:p>
                          <a:pPr algn="ctr"/>
                          <a:endParaRPr lang="en-US" sz="180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Experiment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Simulation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5032027"/>
                      </a:ext>
                    </a:extLst>
                  </a:tr>
                  <a:tr h="217443">
                    <a:tc>
                      <a:txBody>
                        <a:bodyPr/>
                        <a:lstStyle/>
                        <a:p>
                          <a:pPr marL="0" marR="0" lvl="0" indent="0" algn="ctr" defTabSz="3840384" rtl="0" eaLnBrk="1" fontAlgn="auto" latinLnBrk="0" hangingPunct="1">
                            <a:lnSpc>
                              <a:spcPct val="100000"/>
                            </a:lnSpc>
                            <a:spcBef>
                              <a:spcPts val="0"/>
                            </a:spcBef>
                            <a:spcAft>
                              <a:spcPts val="0"/>
                            </a:spcAft>
                            <a:buClrTx/>
                            <a:buSzTx/>
                            <a:buFontTx/>
                            <a:buNone/>
                            <a:tabLst/>
                            <a:defRPr/>
                          </a:pPr>
                          <a:r>
                            <a:rPr lang="en-US" sz="1800" dirty="0">
                              <a:solidFill>
                                <a:schemeClr val="tx1"/>
                              </a:solidFill>
                            </a:rPr>
                            <a:t>Fraction Native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u="none" strike="noStrike" kern="1200" dirty="0">
                              <a:solidFill>
                                <a:schemeClr val="dk1"/>
                              </a:solidFill>
                              <a:effectLst/>
                              <a:latin typeface="+mn-lt"/>
                              <a:ea typeface="+mn-ea"/>
                              <a:cs typeface="+mn-cs"/>
                            </a:rPr>
                            <a:t>~19%</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tx1"/>
                              </a:solidFill>
                            </a:rPr>
                            <a:t>40.6 </a:t>
                          </a:r>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m:t>
                              </m:r>
                            </m:oMath>
                          </a14:m>
                          <a:r>
                            <a:rPr lang="en-US" sz="1800" b="0" dirty="0">
                              <a:solidFill>
                                <a:schemeClr val="tx1"/>
                              </a:solidFill>
                            </a:rPr>
                            <a:t> 11.6%</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5863829"/>
                      </a:ext>
                    </a:extLst>
                  </a:tr>
                </a:tbl>
              </a:graphicData>
            </a:graphic>
          </p:graphicFrame>
        </mc:Choice>
        <mc:Fallback>
          <p:graphicFrame>
            <p:nvGraphicFramePr>
              <p:cNvPr id="15" name="Table 14">
                <a:extLst>
                  <a:ext uri="{FF2B5EF4-FFF2-40B4-BE49-F238E27FC236}">
                    <a16:creationId xmlns:a16="http://schemas.microsoft.com/office/drawing/2014/main" id="{F92DCDC5-7BF8-6FB6-1FD5-CCEA68CC9873}"/>
                  </a:ext>
                </a:extLst>
              </p:cNvPr>
              <p:cNvGraphicFramePr>
                <a:graphicFrameLocks noGrp="1"/>
              </p:cNvGraphicFramePr>
              <p:nvPr>
                <p:extLst>
                  <p:ext uri="{D42A27DB-BD31-4B8C-83A1-F6EECF244321}">
                    <p14:modId xmlns:p14="http://schemas.microsoft.com/office/powerpoint/2010/main" val="3046081860"/>
                  </p:ext>
                </p:extLst>
              </p:nvPr>
            </p:nvGraphicFramePr>
            <p:xfrm>
              <a:off x="6994884" y="5262136"/>
              <a:ext cx="4615092" cy="1005840"/>
            </p:xfrm>
            <a:graphic>
              <a:graphicData uri="http://schemas.openxmlformats.org/drawingml/2006/table">
                <a:tbl>
                  <a:tblPr firstRow="1" bandRow="1">
                    <a:tableStyleId>{5C22544A-7EE6-4342-B048-85BDC9FD1C3A}</a:tableStyleId>
                  </a:tblPr>
                  <a:tblGrid>
                    <a:gridCol w="1538364">
                      <a:extLst>
                        <a:ext uri="{9D8B030D-6E8A-4147-A177-3AD203B41FA5}">
                          <a16:colId xmlns:a16="http://schemas.microsoft.com/office/drawing/2014/main" val="962315248"/>
                        </a:ext>
                      </a:extLst>
                    </a:gridCol>
                    <a:gridCol w="1538364">
                      <a:extLst>
                        <a:ext uri="{9D8B030D-6E8A-4147-A177-3AD203B41FA5}">
                          <a16:colId xmlns:a16="http://schemas.microsoft.com/office/drawing/2014/main" val="1761503550"/>
                        </a:ext>
                      </a:extLst>
                    </a:gridCol>
                    <a:gridCol w="1538364">
                      <a:extLst>
                        <a:ext uri="{9D8B030D-6E8A-4147-A177-3AD203B41FA5}">
                          <a16:colId xmlns:a16="http://schemas.microsoft.com/office/drawing/2014/main" val="2031674227"/>
                        </a:ext>
                      </a:extLst>
                    </a:gridCol>
                  </a:tblGrid>
                  <a:tr h="365760">
                    <a:tc>
                      <a:txBody>
                        <a:bodyPr/>
                        <a:lstStyle/>
                        <a:p>
                          <a:pPr algn="ctr"/>
                          <a:endParaRPr lang="en-US" sz="180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Experiment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Simulation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5032027"/>
                      </a:ext>
                    </a:extLst>
                  </a:tr>
                  <a:tr h="640080">
                    <a:tc>
                      <a:txBody>
                        <a:bodyPr/>
                        <a:lstStyle/>
                        <a:p>
                          <a:pPr marL="0" marR="0" lvl="0" indent="0" algn="ctr" defTabSz="3840384" rtl="0" eaLnBrk="1" fontAlgn="auto" latinLnBrk="0" hangingPunct="1">
                            <a:lnSpc>
                              <a:spcPct val="100000"/>
                            </a:lnSpc>
                            <a:spcBef>
                              <a:spcPts val="0"/>
                            </a:spcBef>
                            <a:spcAft>
                              <a:spcPts val="0"/>
                            </a:spcAft>
                            <a:buClrTx/>
                            <a:buSzTx/>
                            <a:buFontTx/>
                            <a:buNone/>
                            <a:tabLst/>
                            <a:defRPr/>
                          </a:pPr>
                          <a:r>
                            <a:rPr lang="en-US" sz="1800" dirty="0">
                              <a:solidFill>
                                <a:schemeClr val="tx1"/>
                              </a:solidFill>
                            </a:rPr>
                            <a:t>Fraction Native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u="none" strike="noStrike" kern="1200" dirty="0">
                              <a:solidFill>
                                <a:schemeClr val="dk1"/>
                              </a:solidFill>
                              <a:effectLst/>
                              <a:latin typeface="+mn-lt"/>
                              <a:ea typeface="+mn-ea"/>
                              <a:cs typeface="+mn-cs"/>
                            </a:rPr>
                            <a:t>~19%</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99180" t="-60784" r="-820" b="-15686"/>
                          </a:stretch>
                        </a:blipFill>
                      </a:tcPr>
                    </a:tc>
                    <a:extLst>
                      <a:ext uri="{0D108BD9-81ED-4DB2-BD59-A6C34878D82A}">
                        <a16:rowId xmlns:a16="http://schemas.microsoft.com/office/drawing/2014/main" val="3675863829"/>
                      </a:ext>
                    </a:extLst>
                  </a:tr>
                </a:tbl>
              </a:graphicData>
            </a:graphic>
          </p:graphicFrame>
        </mc:Fallback>
      </mc:AlternateContent>
      <p:sp>
        <p:nvSpPr>
          <p:cNvPr id="16" name="TextBox 15">
            <a:extLst>
              <a:ext uri="{FF2B5EF4-FFF2-40B4-BE49-F238E27FC236}">
                <a16:creationId xmlns:a16="http://schemas.microsoft.com/office/drawing/2014/main" id="{CC03653A-B64C-5AC3-0BAA-E788AB9ECC61}"/>
              </a:ext>
            </a:extLst>
          </p:cNvPr>
          <p:cNvSpPr txBox="1"/>
          <p:nvPr/>
        </p:nvSpPr>
        <p:spPr>
          <a:xfrm>
            <a:off x="789740" y="1700699"/>
            <a:ext cx="491156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You have a machine learning potential that works well for your system of interest but calculations using it are too slow.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are doing force field development and need to simulate the same system with many force field candidates.</a:t>
            </a:r>
          </a:p>
        </p:txBody>
      </p:sp>
      <p:pic>
        <p:nvPicPr>
          <p:cNvPr id="17" name="Picture 16" descr="A group of colorful molecules&#10;&#10;AI-generated content may be incorrect.">
            <a:extLst>
              <a:ext uri="{FF2B5EF4-FFF2-40B4-BE49-F238E27FC236}">
                <a16:creationId xmlns:a16="http://schemas.microsoft.com/office/drawing/2014/main" id="{C6AF0FAF-5609-5382-5B11-1A543197B3D8}"/>
              </a:ext>
            </a:extLst>
          </p:cNvPr>
          <p:cNvPicPr>
            <a:picLocks noChangeAspect="1"/>
          </p:cNvPicPr>
          <p:nvPr/>
        </p:nvPicPr>
        <p:blipFill>
          <a:blip r:embed="rId5"/>
          <a:stretch>
            <a:fillRect/>
          </a:stretch>
        </p:blipFill>
        <p:spPr>
          <a:xfrm>
            <a:off x="841099" y="1703714"/>
            <a:ext cx="4694993" cy="4802415"/>
          </a:xfrm>
          <a:prstGeom prst="rect">
            <a:avLst/>
          </a:prstGeom>
        </p:spPr>
      </p:pic>
      <p:sp>
        <p:nvSpPr>
          <p:cNvPr id="18" name="TextBox 17">
            <a:extLst>
              <a:ext uri="{FF2B5EF4-FFF2-40B4-BE49-F238E27FC236}">
                <a16:creationId xmlns:a16="http://schemas.microsoft.com/office/drawing/2014/main" id="{70F5D205-70E8-7A65-526C-F02F132FF200}"/>
              </a:ext>
            </a:extLst>
          </p:cNvPr>
          <p:cNvSpPr txBox="1"/>
          <p:nvPr/>
        </p:nvSpPr>
        <p:spPr>
          <a:xfrm>
            <a:off x="0" y="6492875"/>
            <a:ext cx="4147930"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Honda, S.; Akiba, T.; Kato, Y.; Sawada, Y.; </a:t>
            </a:r>
            <a:r>
              <a:rPr lang="en-US" sz="1000" dirty="0" err="1">
                <a:latin typeface="Times New Roman" panose="02020603050405020304" pitchFamily="18" charset="0"/>
                <a:cs typeface="Times New Roman" panose="02020603050405020304" pitchFamily="18" charset="0"/>
              </a:rPr>
              <a:t>Sekijima</a:t>
            </a:r>
            <a:r>
              <a:rPr lang="en-US" sz="1000" dirty="0">
                <a:latin typeface="Times New Roman" panose="02020603050405020304" pitchFamily="18" charset="0"/>
                <a:cs typeface="Times New Roman" panose="02020603050405020304" pitchFamily="18" charset="0"/>
              </a:rPr>
              <a:t>, M.; Ishimura, M.; </a:t>
            </a:r>
            <a:r>
              <a:rPr lang="en-US" sz="1000" dirty="0" err="1">
                <a:latin typeface="Times New Roman" panose="02020603050405020304" pitchFamily="18" charset="0"/>
                <a:cs typeface="Times New Roman" panose="02020603050405020304" pitchFamily="18" charset="0"/>
              </a:rPr>
              <a:t>Ooishi</a:t>
            </a:r>
            <a:r>
              <a:rPr lang="en-US" sz="1000" dirty="0">
                <a:latin typeface="Times New Roman" panose="02020603050405020304" pitchFamily="18" charset="0"/>
                <a:cs typeface="Times New Roman" panose="02020603050405020304" pitchFamily="18" charset="0"/>
              </a:rPr>
              <a:t>, A.; Watanabe, H.; </a:t>
            </a:r>
            <a:r>
              <a:rPr lang="en-US" sz="1000" dirty="0" err="1">
                <a:latin typeface="Times New Roman" panose="02020603050405020304" pitchFamily="18" charset="0"/>
                <a:cs typeface="Times New Roman" panose="02020603050405020304" pitchFamily="18" charset="0"/>
              </a:rPr>
              <a:t>Odahara</a:t>
            </a:r>
            <a:r>
              <a:rPr lang="en-US" sz="1000" dirty="0">
                <a:latin typeface="Times New Roman" panose="02020603050405020304" pitchFamily="18" charset="0"/>
                <a:cs typeface="Times New Roman" panose="02020603050405020304" pitchFamily="18" charset="0"/>
              </a:rPr>
              <a:t>, T.; </a:t>
            </a:r>
            <a:r>
              <a:rPr lang="en-US" sz="1000" dirty="0" err="1">
                <a:latin typeface="Times New Roman" panose="02020603050405020304" pitchFamily="18" charset="0"/>
                <a:cs typeface="Times New Roman" panose="02020603050405020304" pitchFamily="18" charset="0"/>
              </a:rPr>
              <a:t>Harata</a:t>
            </a:r>
            <a:r>
              <a:rPr lang="en-US" sz="1000" dirty="0">
                <a:latin typeface="Times New Roman" panose="02020603050405020304" pitchFamily="18" charset="0"/>
                <a:cs typeface="Times New Roman" panose="02020603050405020304" pitchFamily="18" charset="0"/>
              </a:rPr>
              <a:t>, K. 2008 </a:t>
            </a:r>
            <a:r>
              <a:rPr lang="en-US" sz="1000" i="1" dirty="0">
                <a:latin typeface="Times New Roman" panose="02020603050405020304" pitchFamily="18" charset="0"/>
                <a:cs typeface="Times New Roman" panose="02020603050405020304" pitchFamily="18" charset="0"/>
              </a:rPr>
              <a:t>J. Am. Chem. Soc. </a:t>
            </a:r>
            <a:r>
              <a:rPr lang="en-US" sz="1000" dirty="0">
                <a:latin typeface="Times New Roman" panose="02020603050405020304" pitchFamily="18" charset="0"/>
                <a:cs typeface="Times New Roman" panose="02020603050405020304" pitchFamily="18" charset="0"/>
              </a:rPr>
              <a:t>130, 15327-15331.</a:t>
            </a:r>
          </a:p>
        </p:txBody>
      </p:sp>
    </p:spTree>
    <p:extLst>
      <p:ext uri="{BB962C8B-B14F-4D97-AF65-F5344CB8AC3E}">
        <p14:creationId xmlns:p14="http://schemas.microsoft.com/office/powerpoint/2010/main" val="242130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9A6349-FD8B-4546-660E-E4AE96CB98E8}"/>
              </a:ext>
            </a:extLst>
          </p:cNvPr>
          <p:cNvSpPr>
            <a:spLocks noGrp="1"/>
          </p:cNvSpPr>
          <p:nvPr>
            <p:ph type="sldNum" sz="quarter" idx="12"/>
          </p:nvPr>
        </p:nvSpPr>
        <p:spPr/>
        <p:txBody>
          <a:bodyPr/>
          <a:lstStyle/>
          <a:p>
            <a:fld id="{44D74DB8-6076-BD49-B9EE-5E6AFFA6169A}" type="slidenum">
              <a:rPr lang="en-US" smtClean="0"/>
              <a:t>20</a:t>
            </a:fld>
            <a:endParaRPr lang="en-US"/>
          </a:p>
        </p:txBody>
      </p:sp>
      <p:pic>
        <p:nvPicPr>
          <p:cNvPr id="3" name="Picture 2" descr="A close-up of a dna&#10;&#10;AI-generated content may be incorrect.">
            <a:extLst>
              <a:ext uri="{FF2B5EF4-FFF2-40B4-BE49-F238E27FC236}">
                <a16:creationId xmlns:a16="http://schemas.microsoft.com/office/drawing/2014/main" id="{BE6FBD1F-A465-858F-5DB5-06A5D6F2F428}"/>
              </a:ext>
            </a:extLst>
          </p:cNvPr>
          <p:cNvPicPr>
            <a:picLocks noChangeAspect="1"/>
          </p:cNvPicPr>
          <p:nvPr/>
        </p:nvPicPr>
        <p:blipFill>
          <a:blip r:embed="rId3"/>
          <a:stretch>
            <a:fillRect/>
          </a:stretch>
        </p:blipFill>
        <p:spPr>
          <a:xfrm>
            <a:off x="0" y="0"/>
            <a:ext cx="1317240" cy="2596300"/>
          </a:xfrm>
          <a:prstGeom prst="rect">
            <a:avLst/>
          </a:prstGeom>
        </p:spPr>
      </p:pic>
      <p:pic>
        <p:nvPicPr>
          <p:cNvPr id="6" name="Picture 5" descr="A graph of a graph of a graph&#10;&#10;AI-generated content may be incorrect.">
            <a:extLst>
              <a:ext uri="{FF2B5EF4-FFF2-40B4-BE49-F238E27FC236}">
                <a16:creationId xmlns:a16="http://schemas.microsoft.com/office/drawing/2014/main" id="{A11DF0FC-651A-6BE1-D68E-4D15F4DE66E1}"/>
              </a:ext>
            </a:extLst>
          </p:cNvPr>
          <p:cNvPicPr>
            <a:picLocks noChangeAspect="1"/>
          </p:cNvPicPr>
          <p:nvPr/>
        </p:nvPicPr>
        <p:blipFill>
          <a:blip r:embed="rId4"/>
          <a:stretch>
            <a:fillRect/>
          </a:stretch>
        </p:blipFill>
        <p:spPr>
          <a:xfrm>
            <a:off x="1482256" y="3063875"/>
            <a:ext cx="10709744" cy="2596300"/>
          </a:xfrm>
          <a:prstGeom prst="rect">
            <a:avLst/>
          </a:prstGeom>
        </p:spPr>
      </p:pic>
      <p:pic>
        <p:nvPicPr>
          <p:cNvPr id="8" name="Picture 7"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AD3E19B7-4710-EC42-8C51-95CBA5DA5017}"/>
              </a:ext>
            </a:extLst>
          </p:cNvPr>
          <p:cNvPicPr>
            <a:picLocks noChangeAspect="1"/>
          </p:cNvPicPr>
          <p:nvPr/>
        </p:nvPicPr>
        <p:blipFill>
          <a:blip r:embed="rId5"/>
          <a:stretch>
            <a:fillRect/>
          </a:stretch>
        </p:blipFill>
        <p:spPr>
          <a:xfrm>
            <a:off x="1482256" y="485743"/>
            <a:ext cx="10709744" cy="2596300"/>
          </a:xfrm>
          <a:prstGeom prst="rect">
            <a:avLst/>
          </a:prstGeom>
        </p:spPr>
      </p:pic>
    </p:spTree>
    <p:extLst>
      <p:ext uri="{BB962C8B-B14F-4D97-AF65-F5344CB8AC3E}">
        <p14:creationId xmlns:p14="http://schemas.microsoft.com/office/powerpoint/2010/main" val="673414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01CC8A-A99A-EE1A-A3DC-CE3D0BFE45EC}"/>
              </a:ext>
            </a:extLst>
          </p:cNvPr>
          <p:cNvSpPr>
            <a:spLocks noGrp="1"/>
          </p:cNvSpPr>
          <p:nvPr>
            <p:ph type="sldNum" sz="quarter" idx="12"/>
          </p:nvPr>
        </p:nvSpPr>
        <p:spPr/>
        <p:txBody>
          <a:bodyPr/>
          <a:lstStyle/>
          <a:p>
            <a:fld id="{44D74DB8-6076-BD49-B9EE-5E6AFFA6169A}" type="slidenum">
              <a:rPr lang="en-US" smtClean="0"/>
              <a:t>21</a:t>
            </a:fld>
            <a:endParaRPr lang="en-US"/>
          </a:p>
        </p:txBody>
      </p:sp>
      <p:pic>
        <p:nvPicPr>
          <p:cNvPr id="6" name="Picture 5" descr="A screenshot of a black screen&#10;&#10;AI-generated content may be incorrect.">
            <a:extLst>
              <a:ext uri="{FF2B5EF4-FFF2-40B4-BE49-F238E27FC236}">
                <a16:creationId xmlns:a16="http://schemas.microsoft.com/office/drawing/2014/main" id="{8D5209CD-9444-C5B2-D1D7-C88E1F0D35AC}"/>
              </a:ext>
            </a:extLst>
          </p:cNvPr>
          <p:cNvPicPr>
            <a:picLocks noChangeAspect="1"/>
          </p:cNvPicPr>
          <p:nvPr/>
        </p:nvPicPr>
        <p:blipFill>
          <a:blip r:embed="rId3"/>
          <a:stretch>
            <a:fillRect/>
          </a:stretch>
        </p:blipFill>
        <p:spPr>
          <a:xfrm>
            <a:off x="0" y="1520888"/>
            <a:ext cx="4720971" cy="5337112"/>
          </a:xfrm>
          <a:prstGeom prst="rect">
            <a:avLst/>
          </a:prstGeom>
        </p:spPr>
      </p:pic>
      <p:pic>
        <p:nvPicPr>
          <p:cNvPr id="8" name="Picture 7" descr="A screen shot of a black screen&#10;&#10;AI-generated content may be incorrect.">
            <a:extLst>
              <a:ext uri="{FF2B5EF4-FFF2-40B4-BE49-F238E27FC236}">
                <a16:creationId xmlns:a16="http://schemas.microsoft.com/office/drawing/2014/main" id="{7382FAE7-B624-990C-BBA0-B74ADA4018D0}"/>
              </a:ext>
            </a:extLst>
          </p:cNvPr>
          <p:cNvPicPr>
            <a:picLocks noChangeAspect="1"/>
          </p:cNvPicPr>
          <p:nvPr/>
        </p:nvPicPr>
        <p:blipFill>
          <a:blip r:embed="rId4"/>
          <a:stretch>
            <a:fillRect/>
          </a:stretch>
        </p:blipFill>
        <p:spPr>
          <a:xfrm>
            <a:off x="6096000" y="1520888"/>
            <a:ext cx="4677191" cy="5337112"/>
          </a:xfrm>
          <a:prstGeom prst="rect">
            <a:avLst/>
          </a:prstGeom>
        </p:spPr>
      </p:pic>
      <p:sp>
        <p:nvSpPr>
          <p:cNvPr id="9" name="TextBox 8">
            <a:extLst>
              <a:ext uri="{FF2B5EF4-FFF2-40B4-BE49-F238E27FC236}">
                <a16:creationId xmlns:a16="http://schemas.microsoft.com/office/drawing/2014/main" id="{46B8F862-A503-BC86-2B12-722FD4699EC0}"/>
              </a:ext>
            </a:extLst>
          </p:cNvPr>
          <p:cNvSpPr txBox="1"/>
          <p:nvPr/>
        </p:nvSpPr>
        <p:spPr>
          <a:xfrm>
            <a:off x="0" y="1015031"/>
            <a:ext cx="9982200" cy="369332"/>
          </a:xfrm>
          <a:prstGeom prst="rect">
            <a:avLst/>
          </a:prstGeom>
          <a:noFill/>
        </p:spPr>
        <p:txBody>
          <a:bodyPr wrap="square" rtlCol="0">
            <a:spAutoFit/>
          </a:bodyPr>
          <a:lstStyle/>
          <a:p>
            <a:r>
              <a:rPr lang="en-US" dirty="0"/>
              <a:t>When in doubt, check the (rem) logs.</a:t>
            </a:r>
          </a:p>
        </p:txBody>
      </p:sp>
    </p:spTree>
    <p:extLst>
      <p:ext uri="{BB962C8B-B14F-4D97-AF65-F5344CB8AC3E}">
        <p14:creationId xmlns:p14="http://schemas.microsoft.com/office/powerpoint/2010/main" val="3878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A screenshot of a black screen&#10;&#10;AI-generated content may be incorrect.">
            <a:extLst>
              <a:ext uri="{FF2B5EF4-FFF2-40B4-BE49-F238E27FC236}">
                <a16:creationId xmlns:a16="http://schemas.microsoft.com/office/drawing/2014/main" id="{60B9EAD6-2F21-96D9-06B3-D8A4D29BEAD4}"/>
              </a:ext>
            </a:extLst>
          </p:cNvPr>
          <p:cNvPicPr>
            <a:picLocks noGrp="1" noChangeAspect="1"/>
          </p:cNvPicPr>
          <p:nvPr>
            <p:ph idx="1"/>
          </p:nvPr>
        </p:nvPicPr>
        <p:blipFill>
          <a:blip r:embed="rId2"/>
          <a:stretch>
            <a:fillRect/>
          </a:stretch>
        </p:blipFill>
        <p:spPr>
          <a:xfrm>
            <a:off x="3104519" y="0"/>
            <a:ext cx="5982962" cy="6855922"/>
          </a:xfrm>
        </p:spPr>
      </p:pic>
      <p:sp>
        <p:nvSpPr>
          <p:cNvPr id="4" name="Slide Number Placeholder 3">
            <a:extLst>
              <a:ext uri="{FF2B5EF4-FFF2-40B4-BE49-F238E27FC236}">
                <a16:creationId xmlns:a16="http://schemas.microsoft.com/office/drawing/2014/main" id="{8337C9A5-4CD3-98E2-2CC8-CB8F15A3CB44}"/>
              </a:ext>
            </a:extLst>
          </p:cNvPr>
          <p:cNvSpPr>
            <a:spLocks noGrp="1"/>
          </p:cNvSpPr>
          <p:nvPr>
            <p:ph type="sldNum" sz="quarter" idx="12"/>
          </p:nvPr>
        </p:nvSpPr>
        <p:spPr/>
        <p:txBody>
          <a:bodyPr/>
          <a:lstStyle/>
          <a:p>
            <a:fld id="{44D74DB8-6076-BD49-B9EE-5E6AFFA6169A}" type="slidenum">
              <a:rPr lang="en-US" smtClean="0"/>
              <a:t>22</a:t>
            </a:fld>
            <a:endParaRPr lang="en-US"/>
          </a:p>
        </p:txBody>
      </p:sp>
    </p:spTree>
    <p:extLst>
      <p:ext uri="{BB962C8B-B14F-4D97-AF65-F5344CB8AC3E}">
        <p14:creationId xmlns:p14="http://schemas.microsoft.com/office/powerpoint/2010/main" val="822610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A comparison of a graph&#10;&#10;Description automatically generated with medium confidence">
            <a:extLst>
              <a:ext uri="{FF2B5EF4-FFF2-40B4-BE49-F238E27FC236}">
                <a16:creationId xmlns:a16="http://schemas.microsoft.com/office/drawing/2014/main" id="{99D33AA2-D51F-DCDF-21C3-DFCFCEBF7C96}"/>
              </a:ext>
            </a:extLst>
          </p:cNvPr>
          <p:cNvPicPr>
            <a:picLocks noChangeAspect="1"/>
          </p:cNvPicPr>
          <p:nvPr/>
        </p:nvPicPr>
        <p:blipFill>
          <a:blip r:embed="rId2"/>
          <a:stretch>
            <a:fillRect/>
          </a:stretch>
        </p:blipFill>
        <p:spPr>
          <a:xfrm>
            <a:off x="1370664" y="1093323"/>
            <a:ext cx="9075597" cy="5628152"/>
          </a:xfrm>
          <a:prstGeom prst="rect">
            <a:avLst/>
          </a:prstGeom>
        </p:spPr>
      </p:pic>
      <p:sp>
        <p:nvSpPr>
          <p:cNvPr id="4" name="Slide Number Placeholder 3">
            <a:extLst>
              <a:ext uri="{FF2B5EF4-FFF2-40B4-BE49-F238E27FC236}">
                <a16:creationId xmlns:a16="http://schemas.microsoft.com/office/drawing/2014/main" id="{1148EEA3-1F2D-F973-C689-7E256CD24D9A}"/>
              </a:ext>
            </a:extLst>
          </p:cNvPr>
          <p:cNvSpPr>
            <a:spLocks noGrp="1"/>
          </p:cNvSpPr>
          <p:nvPr>
            <p:ph type="sldNum" sz="quarter" idx="12"/>
          </p:nvPr>
        </p:nvSpPr>
        <p:spPr/>
        <p:txBody>
          <a:bodyPr/>
          <a:lstStyle/>
          <a:p>
            <a:fld id="{44D74DB8-6076-BD49-B9EE-5E6AFFA6169A}" type="slidenum">
              <a:rPr lang="en-US" smtClean="0"/>
              <a:t>23</a:t>
            </a:fld>
            <a:endParaRPr lang="en-US"/>
          </a:p>
        </p:txBody>
      </p:sp>
      <p:sp>
        <p:nvSpPr>
          <p:cNvPr id="7" name="TextBox 6">
            <a:extLst>
              <a:ext uri="{FF2B5EF4-FFF2-40B4-BE49-F238E27FC236}">
                <a16:creationId xmlns:a16="http://schemas.microsoft.com/office/drawing/2014/main" id="{101160E7-68EA-2EC0-11EE-0688473D0D3E}"/>
              </a:ext>
            </a:extLst>
          </p:cNvPr>
          <p:cNvSpPr txBox="1"/>
          <p:nvPr/>
        </p:nvSpPr>
        <p:spPr>
          <a:xfrm>
            <a:off x="2377440" y="725734"/>
            <a:ext cx="3511296" cy="369332"/>
          </a:xfrm>
          <a:prstGeom prst="rect">
            <a:avLst/>
          </a:prstGeom>
          <a:solidFill>
            <a:schemeClr val="bg1"/>
          </a:solidFill>
        </p:spPr>
        <p:txBody>
          <a:bodyPr wrap="square" rtlCol="0">
            <a:spAutoFit/>
          </a:bodyPr>
          <a:lstStyle/>
          <a:p>
            <a:pPr algn="ctr"/>
            <a:r>
              <a:rPr lang="en-US" dirty="0"/>
              <a:t>HREMD, H-data</a:t>
            </a:r>
          </a:p>
        </p:txBody>
      </p:sp>
      <p:sp>
        <p:nvSpPr>
          <p:cNvPr id="8" name="TextBox 7">
            <a:extLst>
              <a:ext uri="{FF2B5EF4-FFF2-40B4-BE49-F238E27FC236}">
                <a16:creationId xmlns:a16="http://schemas.microsoft.com/office/drawing/2014/main" id="{0517B6D3-1823-7144-286F-196FE3EE6BE6}"/>
              </a:ext>
            </a:extLst>
          </p:cNvPr>
          <p:cNvSpPr txBox="1"/>
          <p:nvPr/>
        </p:nvSpPr>
        <p:spPr>
          <a:xfrm>
            <a:off x="6758409" y="723991"/>
            <a:ext cx="3511296" cy="369332"/>
          </a:xfrm>
          <a:prstGeom prst="rect">
            <a:avLst/>
          </a:prstGeom>
          <a:solidFill>
            <a:schemeClr val="bg1"/>
          </a:solidFill>
        </p:spPr>
        <p:txBody>
          <a:bodyPr wrap="square" rtlCol="0">
            <a:spAutoFit/>
          </a:bodyPr>
          <a:lstStyle/>
          <a:p>
            <a:pPr algn="ctr"/>
            <a:r>
              <a:rPr lang="en-US" dirty="0"/>
              <a:t>Br-HREMD, H-Data</a:t>
            </a:r>
          </a:p>
        </p:txBody>
      </p:sp>
      <p:sp>
        <p:nvSpPr>
          <p:cNvPr id="9" name="TextBox 8">
            <a:extLst>
              <a:ext uri="{FF2B5EF4-FFF2-40B4-BE49-F238E27FC236}">
                <a16:creationId xmlns:a16="http://schemas.microsoft.com/office/drawing/2014/main" id="{DC1A4F3C-BCC1-5EE3-0E88-04655A5A543B}"/>
              </a:ext>
            </a:extLst>
          </p:cNvPr>
          <p:cNvSpPr txBox="1"/>
          <p:nvPr/>
        </p:nvSpPr>
        <p:spPr>
          <a:xfrm>
            <a:off x="0" y="231548"/>
            <a:ext cx="12051792" cy="492443"/>
          </a:xfrm>
          <a:prstGeom prst="rect">
            <a:avLst/>
          </a:prstGeom>
          <a:solidFill>
            <a:schemeClr val="bg1"/>
          </a:solidFill>
        </p:spPr>
        <p:txBody>
          <a:bodyPr wrap="square" rtlCol="0">
            <a:spAutoFit/>
          </a:bodyPr>
          <a:lstStyle/>
          <a:p>
            <a:pPr algn="ctr"/>
            <a:r>
              <a:rPr lang="en-US" sz="2600" dirty="0"/>
              <a:t>CLN025 with ff14SBonlySC/OPC, comparing HREMD and Br-HREMD, 375K</a:t>
            </a:r>
          </a:p>
        </p:txBody>
      </p:sp>
      <p:sp>
        <p:nvSpPr>
          <p:cNvPr id="12" name="TextBox 11">
            <a:extLst>
              <a:ext uri="{FF2B5EF4-FFF2-40B4-BE49-F238E27FC236}">
                <a16:creationId xmlns:a16="http://schemas.microsoft.com/office/drawing/2014/main" id="{0D538DAB-B327-6F1E-863F-0B0602301CE6}"/>
              </a:ext>
            </a:extLst>
          </p:cNvPr>
          <p:cNvSpPr txBox="1"/>
          <p:nvPr/>
        </p:nvSpPr>
        <p:spPr>
          <a:xfrm>
            <a:off x="10588752" y="1682496"/>
            <a:ext cx="1603248" cy="2031325"/>
          </a:xfrm>
          <a:prstGeom prst="rect">
            <a:avLst/>
          </a:prstGeom>
          <a:noFill/>
        </p:spPr>
        <p:txBody>
          <a:bodyPr wrap="square" rtlCol="0">
            <a:spAutoFit/>
          </a:bodyPr>
          <a:lstStyle/>
          <a:p>
            <a:r>
              <a:rPr lang="en-US" dirty="0"/>
              <a:t>ff19SB</a:t>
            </a:r>
          </a:p>
          <a:p>
            <a:r>
              <a:rPr lang="en-US" dirty="0"/>
              <a:t>        ff14SBonlysc</a:t>
            </a:r>
          </a:p>
          <a:p>
            <a:endParaRPr lang="en-US" dirty="0"/>
          </a:p>
          <a:p>
            <a:r>
              <a:rPr lang="en-US" dirty="0"/>
              <a:t>ff19SBnoPRO</a:t>
            </a:r>
          </a:p>
          <a:p>
            <a:endParaRPr lang="en-US" dirty="0"/>
          </a:p>
          <a:p>
            <a:r>
              <a:rPr lang="en-US" dirty="0"/>
              <a:t>ff24SBv3b</a:t>
            </a:r>
          </a:p>
        </p:txBody>
      </p:sp>
      <p:sp>
        <p:nvSpPr>
          <p:cNvPr id="13" name="Rectangle 12">
            <a:extLst>
              <a:ext uri="{FF2B5EF4-FFF2-40B4-BE49-F238E27FC236}">
                <a16:creationId xmlns:a16="http://schemas.microsoft.com/office/drawing/2014/main" id="{F755560D-8A06-263D-3382-349BFB4DDEAA}"/>
              </a:ext>
            </a:extLst>
          </p:cNvPr>
          <p:cNvSpPr/>
          <p:nvPr/>
        </p:nvSpPr>
        <p:spPr>
          <a:xfrm>
            <a:off x="10401960" y="1789444"/>
            <a:ext cx="186792" cy="17054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458164-2EBF-06CD-489D-2B8F9F830DEB}"/>
              </a:ext>
            </a:extLst>
          </p:cNvPr>
          <p:cNvSpPr/>
          <p:nvPr/>
        </p:nvSpPr>
        <p:spPr>
          <a:xfrm>
            <a:off x="10391724" y="2327574"/>
            <a:ext cx="186792" cy="17054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C900BE-CC51-76BC-C3CA-F033A778DF52}"/>
              </a:ext>
            </a:extLst>
          </p:cNvPr>
          <p:cNvSpPr/>
          <p:nvPr/>
        </p:nvSpPr>
        <p:spPr>
          <a:xfrm>
            <a:off x="10401960" y="2865704"/>
            <a:ext cx="186792" cy="170541"/>
          </a:xfrm>
          <a:prstGeom prst="rect">
            <a:avLst/>
          </a:prstGeom>
          <a:solidFill>
            <a:srgbClr val="468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79DA9C-4C91-E977-DC37-9941D93A7DB0}"/>
              </a:ext>
            </a:extLst>
          </p:cNvPr>
          <p:cNvSpPr/>
          <p:nvPr/>
        </p:nvSpPr>
        <p:spPr>
          <a:xfrm>
            <a:off x="10401960" y="3403834"/>
            <a:ext cx="186792" cy="1705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C530006E-9117-C368-DDD2-BF1545A42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 y="5196280"/>
            <a:ext cx="1545663" cy="166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026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C650EA-8F5E-7565-FE6C-DD03CCA51854}"/>
            </a:ext>
          </a:extLst>
        </p:cNvPr>
        <p:cNvGrpSpPr/>
        <p:nvPr/>
      </p:nvGrpSpPr>
      <p:grpSpPr>
        <a:xfrm>
          <a:off x="0" y="0"/>
          <a:ext cx="0" cy="0"/>
          <a:chOff x="0" y="0"/>
          <a:chExt cx="0" cy="0"/>
        </a:xfrm>
      </p:grpSpPr>
      <p:pic>
        <p:nvPicPr>
          <p:cNvPr id="16" name="Picture 15" descr="A screenshot of a graph&#10;&#10;Description automatically generated">
            <a:extLst>
              <a:ext uri="{FF2B5EF4-FFF2-40B4-BE49-F238E27FC236}">
                <a16:creationId xmlns:a16="http://schemas.microsoft.com/office/drawing/2014/main" id="{72EB9481-CED6-16D7-3616-0F5BF614D560}"/>
              </a:ext>
            </a:extLst>
          </p:cNvPr>
          <p:cNvPicPr>
            <a:picLocks noChangeAspect="1"/>
          </p:cNvPicPr>
          <p:nvPr/>
        </p:nvPicPr>
        <p:blipFill>
          <a:blip r:embed="rId2"/>
          <a:stretch>
            <a:fillRect/>
          </a:stretch>
        </p:blipFill>
        <p:spPr>
          <a:xfrm>
            <a:off x="1557113" y="1093323"/>
            <a:ext cx="9077774" cy="5477967"/>
          </a:xfrm>
          <a:prstGeom prst="rect">
            <a:avLst/>
          </a:prstGeom>
        </p:spPr>
      </p:pic>
      <p:sp>
        <p:nvSpPr>
          <p:cNvPr id="4" name="Slide Number Placeholder 3">
            <a:extLst>
              <a:ext uri="{FF2B5EF4-FFF2-40B4-BE49-F238E27FC236}">
                <a16:creationId xmlns:a16="http://schemas.microsoft.com/office/drawing/2014/main" id="{7061BA94-966A-17F7-3CE9-F48E395387E7}"/>
              </a:ext>
            </a:extLst>
          </p:cNvPr>
          <p:cNvSpPr>
            <a:spLocks noGrp="1"/>
          </p:cNvSpPr>
          <p:nvPr>
            <p:ph type="sldNum" sz="quarter" idx="12"/>
          </p:nvPr>
        </p:nvSpPr>
        <p:spPr/>
        <p:txBody>
          <a:bodyPr/>
          <a:lstStyle/>
          <a:p>
            <a:fld id="{44D74DB8-6076-BD49-B9EE-5E6AFFA6169A}" type="slidenum">
              <a:rPr lang="en-US" smtClean="0"/>
              <a:t>24</a:t>
            </a:fld>
            <a:endParaRPr lang="en-US"/>
          </a:p>
        </p:txBody>
      </p:sp>
      <p:sp>
        <p:nvSpPr>
          <p:cNvPr id="5" name="TextBox 4">
            <a:extLst>
              <a:ext uri="{FF2B5EF4-FFF2-40B4-BE49-F238E27FC236}">
                <a16:creationId xmlns:a16="http://schemas.microsoft.com/office/drawing/2014/main" id="{2BA2B387-1440-304A-EC78-F493218ED2AB}"/>
              </a:ext>
            </a:extLst>
          </p:cNvPr>
          <p:cNvSpPr txBox="1"/>
          <p:nvPr/>
        </p:nvSpPr>
        <p:spPr>
          <a:xfrm>
            <a:off x="2377440" y="725734"/>
            <a:ext cx="3511296" cy="369332"/>
          </a:xfrm>
          <a:prstGeom prst="rect">
            <a:avLst/>
          </a:prstGeom>
          <a:solidFill>
            <a:schemeClr val="bg1"/>
          </a:solidFill>
        </p:spPr>
        <p:txBody>
          <a:bodyPr wrap="square" rtlCol="0">
            <a:spAutoFit/>
          </a:bodyPr>
          <a:lstStyle/>
          <a:p>
            <a:pPr algn="ctr"/>
            <a:r>
              <a:rPr lang="en-US" dirty="0"/>
              <a:t>HREMD, rep-data</a:t>
            </a:r>
          </a:p>
        </p:txBody>
      </p:sp>
      <p:sp>
        <p:nvSpPr>
          <p:cNvPr id="7" name="TextBox 6">
            <a:extLst>
              <a:ext uri="{FF2B5EF4-FFF2-40B4-BE49-F238E27FC236}">
                <a16:creationId xmlns:a16="http://schemas.microsoft.com/office/drawing/2014/main" id="{1A833491-C776-E7A7-92CE-BA7F6DD4FA1A}"/>
              </a:ext>
            </a:extLst>
          </p:cNvPr>
          <p:cNvSpPr txBox="1"/>
          <p:nvPr/>
        </p:nvSpPr>
        <p:spPr>
          <a:xfrm>
            <a:off x="6758409" y="723991"/>
            <a:ext cx="3511296" cy="369332"/>
          </a:xfrm>
          <a:prstGeom prst="rect">
            <a:avLst/>
          </a:prstGeom>
          <a:solidFill>
            <a:schemeClr val="bg1"/>
          </a:solidFill>
        </p:spPr>
        <p:txBody>
          <a:bodyPr wrap="square" rtlCol="0">
            <a:spAutoFit/>
          </a:bodyPr>
          <a:lstStyle/>
          <a:p>
            <a:pPr algn="ctr"/>
            <a:r>
              <a:rPr lang="en-US" dirty="0"/>
              <a:t>Br-HREMD, rep-Data</a:t>
            </a:r>
          </a:p>
        </p:txBody>
      </p:sp>
      <p:sp>
        <p:nvSpPr>
          <p:cNvPr id="8" name="TextBox 7">
            <a:extLst>
              <a:ext uri="{FF2B5EF4-FFF2-40B4-BE49-F238E27FC236}">
                <a16:creationId xmlns:a16="http://schemas.microsoft.com/office/drawing/2014/main" id="{812F5A80-BCE1-E963-A237-58C5688F949F}"/>
              </a:ext>
            </a:extLst>
          </p:cNvPr>
          <p:cNvSpPr txBox="1"/>
          <p:nvPr/>
        </p:nvSpPr>
        <p:spPr>
          <a:xfrm>
            <a:off x="0" y="231548"/>
            <a:ext cx="12051792" cy="492443"/>
          </a:xfrm>
          <a:prstGeom prst="rect">
            <a:avLst/>
          </a:prstGeom>
          <a:solidFill>
            <a:schemeClr val="bg1"/>
          </a:solidFill>
        </p:spPr>
        <p:txBody>
          <a:bodyPr wrap="square" rtlCol="0">
            <a:spAutoFit/>
          </a:bodyPr>
          <a:lstStyle/>
          <a:p>
            <a:pPr algn="ctr"/>
            <a:r>
              <a:rPr lang="en-US" sz="2600" dirty="0"/>
              <a:t>CLN025 with ff14SBonlySC/OPC, comparing HREMD and Br-HREMD, 375K</a:t>
            </a:r>
          </a:p>
        </p:txBody>
      </p:sp>
      <p:sp>
        <p:nvSpPr>
          <p:cNvPr id="9" name="TextBox 8">
            <a:extLst>
              <a:ext uri="{FF2B5EF4-FFF2-40B4-BE49-F238E27FC236}">
                <a16:creationId xmlns:a16="http://schemas.microsoft.com/office/drawing/2014/main" id="{F8DDCA6E-B00B-23C7-6C62-35D7E200D51B}"/>
              </a:ext>
            </a:extLst>
          </p:cNvPr>
          <p:cNvSpPr txBox="1"/>
          <p:nvPr/>
        </p:nvSpPr>
        <p:spPr>
          <a:xfrm>
            <a:off x="10588752" y="1682496"/>
            <a:ext cx="1603248" cy="2031325"/>
          </a:xfrm>
          <a:prstGeom prst="rect">
            <a:avLst/>
          </a:prstGeom>
          <a:noFill/>
        </p:spPr>
        <p:txBody>
          <a:bodyPr wrap="square" rtlCol="0">
            <a:spAutoFit/>
          </a:bodyPr>
          <a:lstStyle/>
          <a:p>
            <a:r>
              <a:rPr lang="en-US" dirty="0"/>
              <a:t>Rep1</a:t>
            </a:r>
          </a:p>
          <a:p>
            <a:endParaRPr lang="en-US" dirty="0"/>
          </a:p>
          <a:p>
            <a:r>
              <a:rPr lang="en-US" dirty="0"/>
              <a:t>Rep2</a:t>
            </a:r>
          </a:p>
          <a:p>
            <a:endParaRPr lang="en-US" dirty="0"/>
          </a:p>
          <a:p>
            <a:r>
              <a:rPr lang="en-US" dirty="0"/>
              <a:t>Rep3</a:t>
            </a:r>
          </a:p>
          <a:p>
            <a:endParaRPr lang="en-US" dirty="0"/>
          </a:p>
          <a:p>
            <a:r>
              <a:rPr lang="en-US" dirty="0"/>
              <a:t>Rep4</a:t>
            </a:r>
          </a:p>
        </p:txBody>
      </p:sp>
      <p:sp>
        <p:nvSpPr>
          <p:cNvPr id="10" name="Rectangle 9">
            <a:extLst>
              <a:ext uri="{FF2B5EF4-FFF2-40B4-BE49-F238E27FC236}">
                <a16:creationId xmlns:a16="http://schemas.microsoft.com/office/drawing/2014/main" id="{778846CF-9336-EF0B-DFE8-DCEBBAC748FD}"/>
              </a:ext>
            </a:extLst>
          </p:cNvPr>
          <p:cNvSpPr/>
          <p:nvPr/>
        </p:nvSpPr>
        <p:spPr>
          <a:xfrm>
            <a:off x="10401960" y="1789444"/>
            <a:ext cx="186792" cy="17054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70167A-1189-F972-474E-FE441A60AF2A}"/>
              </a:ext>
            </a:extLst>
          </p:cNvPr>
          <p:cNvSpPr/>
          <p:nvPr/>
        </p:nvSpPr>
        <p:spPr>
          <a:xfrm>
            <a:off x="10391724" y="2327574"/>
            <a:ext cx="186792" cy="17054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7AA0DC-B5B6-D73A-2978-00166234D2B1}"/>
              </a:ext>
            </a:extLst>
          </p:cNvPr>
          <p:cNvSpPr/>
          <p:nvPr/>
        </p:nvSpPr>
        <p:spPr>
          <a:xfrm>
            <a:off x="10401960" y="2865704"/>
            <a:ext cx="186792" cy="170541"/>
          </a:xfrm>
          <a:prstGeom prst="rect">
            <a:avLst/>
          </a:prstGeom>
          <a:solidFill>
            <a:srgbClr val="468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AA3CF6-E791-6BFE-C2E8-B24D750649A9}"/>
              </a:ext>
            </a:extLst>
          </p:cNvPr>
          <p:cNvSpPr/>
          <p:nvPr/>
        </p:nvSpPr>
        <p:spPr>
          <a:xfrm>
            <a:off x="10401960" y="3403834"/>
            <a:ext cx="186792" cy="1705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70424CCC-7FB5-A60B-1E6F-E07E3D2FA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196280"/>
            <a:ext cx="1545663" cy="166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3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AD1B8-2067-A6BD-3950-6140CA9C197E}"/>
            </a:ext>
          </a:extLst>
        </p:cNvPr>
        <p:cNvGrpSpPr/>
        <p:nvPr/>
      </p:nvGrpSpPr>
      <p:grpSpPr>
        <a:xfrm>
          <a:off x="0" y="0"/>
          <a:ext cx="0" cy="0"/>
          <a:chOff x="0" y="0"/>
          <a:chExt cx="0" cy="0"/>
        </a:xfrm>
      </p:grpSpPr>
      <p:pic>
        <p:nvPicPr>
          <p:cNvPr id="5" name="Picture 4" descr="A diagram of a diagram&#10;&#10;Description automatically generated with medium confidence">
            <a:extLst>
              <a:ext uri="{FF2B5EF4-FFF2-40B4-BE49-F238E27FC236}">
                <a16:creationId xmlns:a16="http://schemas.microsoft.com/office/drawing/2014/main" id="{CF67979A-8654-1E1E-BD20-62F52E7B04C5}"/>
              </a:ext>
            </a:extLst>
          </p:cNvPr>
          <p:cNvPicPr>
            <a:picLocks noChangeAspect="1"/>
          </p:cNvPicPr>
          <p:nvPr/>
        </p:nvPicPr>
        <p:blipFill>
          <a:blip r:embed="rId3"/>
          <a:srcRect t="41237" b="3567"/>
          <a:stretch/>
        </p:blipFill>
        <p:spPr>
          <a:xfrm>
            <a:off x="1241162" y="2628675"/>
            <a:ext cx="9709675" cy="1503488"/>
          </a:xfrm>
          <a:prstGeom prst="rect">
            <a:avLst/>
          </a:prstGeom>
        </p:spPr>
      </p:pic>
      <p:sp>
        <p:nvSpPr>
          <p:cNvPr id="7" name="Slide Number Placeholder 6">
            <a:extLst>
              <a:ext uri="{FF2B5EF4-FFF2-40B4-BE49-F238E27FC236}">
                <a16:creationId xmlns:a16="http://schemas.microsoft.com/office/drawing/2014/main" id="{1D1B369B-7EA1-E018-6071-0B3C9278B8A5}"/>
              </a:ext>
            </a:extLst>
          </p:cNvPr>
          <p:cNvSpPr>
            <a:spLocks noGrp="1"/>
          </p:cNvSpPr>
          <p:nvPr>
            <p:ph type="sldNum" sz="quarter" idx="12"/>
          </p:nvPr>
        </p:nvSpPr>
        <p:spPr/>
        <p:txBody>
          <a:bodyPr/>
          <a:lstStyle/>
          <a:p>
            <a:fld id="{44D74DB8-6076-BD49-B9EE-5E6AFFA6169A}" type="slidenum">
              <a:rPr lang="en-US" smtClean="0"/>
              <a:t>3</a:t>
            </a:fld>
            <a:endParaRPr lang="en-US"/>
          </a:p>
        </p:txBody>
      </p:sp>
      <p:sp>
        <p:nvSpPr>
          <p:cNvPr id="2" name="&quot;No&quot; Symbol 1">
            <a:extLst>
              <a:ext uri="{FF2B5EF4-FFF2-40B4-BE49-F238E27FC236}">
                <a16:creationId xmlns:a16="http://schemas.microsoft.com/office/drawing/2014/main" id="{084D8851-BD0A-4E82-61E8-5F7470F4C932}"/>
              </a:ext>
            </a:extLst>
          </p:cNvPr>
          <p:cNvSpPr/>
          <p:nvPr/>
        </p:nvSpPr>
        <p:spPr>
          <a:xfrm>
            <a:off x="6008913" y="3115490"/>
            <a:ext cx="618309" cy="627017"/>
          </a:xfrm>
          <a:prstGeom prst="noSmoking">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ight Arrow 7">
            <a:extLst>
              <a:ext uri="{FF2B5EF4-FFF2-40B4-BE49-F238E27FC236}">
                <a16:creationId xmlns:a16="http://schemas.microsoft.com/office/drawing/2014/main" id="{87E57F27-0583-2C0C-886A-36E954488E1E}"/>
              </a:ext>
            </a:extLst>
          </p:cNvPr>
          <p:cNvSpPr/>
          <p:nvPr/>
        </p:nvSpPr>
        <p:spPr>
          <a:xfrm>
            <a:off x="7025833" y="2824222"/>
            <a:ext cx="1030147" cy="16204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FCF01CA-EC14-E0BB-0AB5-E532F8F19CDC}"/>
              </a:ext>
            </a:extLst>
          </p:cNvPr>
          <p:cNvSpPr/>
          <p:nvPr/>
        </p:nvSpPr>
        <p:spPr>
          <a:xfrm>
            <a:off x="9388998" y="3673059"/>
            <a:ext cx="1030147" cy="16204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EB360C9-48E9-0B17-2588-07F011BC0E1D}"/>
              </a:ext>
            </a:extLst>
          </p:cNvPr>
          <p:cNvSpPr txBox="1"/>
          <p:nvPr/>
        </p:nvSpPr>
        <p:spPr>
          <a:xfrm>
            <a:off x="4583430" y="2388870"/>
            <a:ext cx="3403970" cy="369332"/>
          </a:xfrm>
          <a:prstGeom prst="rect">
            <a:avLst/>
          </a:prstGeom>
          <a:noFill/>
        </p:spPr>
        <p:txBody>
          <a:bodyPr wrap="square" rtlCol="0">
            <a:spAutoFit/>
          </a:bodyPr>
          <a:lstStyle/>
          <a:p>
            <a:pPr algn="ctr"/>
            <a:r>
              <a:rPr lang="en-US" dirty="0"/>
              <a:t>HREMD Protocol</a:t>
            </a:r>
          </a:p>
        </p:txBody>
      </p:sp>
      <p:sp>
        <p:nvSpPr>
          <p:cNvPr id="6" name="TextBox 5">
            <a:extLst>
              <a:ext uri="{FF2B5EF4-FFF2-40B4-BE49-F238E27FC236}">
                <a16:creationId xmlns:a16="http://schemas.microsoft.com/office/drawing/2014/main" id="{0B4C1A10-E855-5170-E410-2DC0F01BAA8D}"/>
              </a:ext>
            </a:extLst>
          </p:cNvPr>
          <p:cNvSpPr txBox="1"/>
          <p:nvPr/>
        </p:nvSpPr>
        <p:spPr>
          <a:xfrm>
            <a:off x="0" y="6486977"/>
            <a:ext cx="5932975"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Sugita, Y.; Okamoto, Y. 1999 </a:t>
            </a:r>
            <a:r>
              <a:rPr lang="en-US" sz="1000" i="1" dirty="0">
                <a:latin typeface="Times New Roman" panose="02020603050405020304" pitchFamily="18" charset="0"/>
                <a:cs typeface="Times New Roman" panose="02020603050405020304" pitchFamily="18" charset="0"/>
              </a:rPr>
              <a:t>Chemical Physics Letters</a:t>
            </a:r>
            <a:r>
              <a:rPr lang="en-US" sz="1000" dirty="0">
                <a:latin typeface="Times New Roman" panose="02020603050405020304" pitchFamily="18" charset="0"/>
                <a:cs typeface="Times New Roman" panose="02020603050405020304" pitchFamily="18" charset="0"/>
              </a:rPr>
              <a:t> 314 (1-2), 141-151.</a:t>
            </a:r>
          </a:p>
          <a:p>
            <a:r>
              <a:rPr lang="en-US" sz="1000" dirty="0" err="1">
                <a:latin typeface="Times New Roman" panose="02020603050405020304" pitchFamily="18" charset="0"/>
                <a:cs typeface="Times New Roman" panose="02020603050405020304" pitchFamily="18" charset="0"/>
              </a:rPr>
              <a:t>Fukunushi</a:t>
            </a:r>
            <a:r>
              <a:rPr lang="en-US" sz="1000" dirty="0">
                <a:latin typeface="Times New Roman" panose="02020603050405020304" pitchFamily="18" charset="0"/>
                <a:cs typeface="Times New Roman" panose="02020603050405020304" pitchFamily="18" charset="0"/>
              </a:rPr>
              <a:t>, H.; Watanabe, O.; Takada, S. 2002 </a:t>
            </a:r>
            <a:r>
              <a:rPr lang="en-US" sz="1000" i="1" dirty="0">
                <a:latin typeface="Times New Roman" panose="02020603050405020304" pitchFamily="18" charset="0"/>
                <a:cs typeface="Times New Roman" panose="02020603050405020304" pitchFamily="18" charset="0"/>
              </a:rPr>
              <a:t>J Chem. Phys. </a:t>
            </a:r>
            <a:r>
              <a:rPr lang="en-US" sz="1000" dirty="0">
                <a:latin typeface="Times New Roman" panose="02020603050405020304" pitchFamily="18" charset="0"/>
                <a:cs typeface="Times New Roman" panose="02020603050405020304" pitchFamily="18" charset="0"/>
              </a:rPr>
              <a:t>116, 9058-9067.</a:t>
            </a:r>
          </a:p>
        </p:txBody>
      </p:sp>
      <p:sp>
        <p:nvSpPr>
          <p:cNvPr id="10" name="TextBox 9">
            <a:extLst>
              <a:ext uri="{FF2B5EF4-FFF2-40B4-BE49-F238E27FC236}">
                <a16:creationId xmlns:a16="http://schemas.microsoft.com/office/drawing/2014/main" id="{10AA90BE-C46B-D1AB-D5D0-7E2178E6E2DD}"/>
              </a:ext>
            </a:extLst>
          </p:cNvPr>
          <p:cNvSpPr txBox="1"/>
          <p:nvPr/>
        </p:nvSpPr>
        <p:spPr>
          <a:xfrm>
            <a:off x="1156240" y="4279324"/>
            <a:ext cx="10323653" cy="1754326"/>
          </a:xfrm>
          <a:prstGeom prst="rect">
            <a:avLst/>
          </a:prstGeom>
          <a:noFill/>
        </p:spPr>
        <p:txBody>
          <a:bodyPr wrap="square" rtlCol="0">
            <a:spAutoFit/>
          </a:bodyPr>
          <a:lstStyle/>
          <a:p>
            <a:r>
              <a:rPr lang="en-US" dirty="0"/>
              <a:t>Can we run HREMD on its own?</a:t>
            </a:r>
          </a:p>
          <a:p>
            <a:endParaRPr lang="en-US" dirty="0"/>
          </a:p>
          <a:p>
            <a:r>
              <a:rPr lang="en-US" dirty="0"/>
              <a:t>Not really</a:t>
            </a:r>
          </a:p>
          <a:p>
            <a:r>
              <a:rPr lang="en-US" dirty="0"/>
              <a:t>	-</a:t>
            </a:r>
            <a:r>
              <a:rPr lang="en-US" b="1" dirty="0"/>
              <a:t>Need to run at target T, which makes conformational sampling slow</a:t>
            </a:r>
            <a:r>
              <a:rPr lang="en-US" dirty="0"/>
              <a:t>. </a:t>
            </a:r>
          </a:p>
          <a:p>
            <a:r>
              <a:rPr lang="en-US" dirty="0"/>
              <a:t>	-</a:t>
            </a:r>
            <a:r>
              <a:rPr lang="en-US" b="1" dirty="0"/>
              <a:t>This means it takes a long time to get diverse structures to trade between each H.</a:t>
            </a:r>
          </a:p>
          <a:p>
            <a:r>
              <a:rPr lang="en-US" b="1" dirty="0"/>
              <a:t>	-Can run 2D, but this is extremely expensive computationally</a:t>
            </a:r>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4F5FB68-4856-69D8-15DD-7D8297CC47E0}"/>
                  </a:ext>
                </a:extLst>
              </p:cNvPr>
              <p:cNvSpPr txBox="1"/>
              <p:nvPr/>
            </p:nvSpPr>
            <p:spPr>
              <a:xfrm>
                <a:off x="6888794" y="4350531"/>
                <a:ext cx="5000407" cy="56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𝐾</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𝑇</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E4F5FB68-4856-69D8-15DD-7D8297CC47E0}"/>
                  </a:ext>
                </a:extLst>
              </p:cNvPr>
              <p:cNvSpPr txBox="1">
                <a:spLocks noRot="1" noChangeAspect="1" noMove="1" noResize="1" noEditPoints="1" noAdjustHandles="1" noChangeArrowheads="1" noChangeShapeType="1" noTextEdit="1"/>
              </p:cNvSpPr>
              <p:nvPr/>
            </p:nvSpPr>
            <p:spPr>
              <a:xfrm>
                <a:off x="6888794" y="4350531"/>
                <a:ext cx="5000407" cy="567207"/>
              </a:xfrm>
              <a:prstGeom prst="rect">
                <a:avLst/>
              </a:prstGeom>
              <a:blipFill>
                <a:blip r:embed="rId4"/>
                <a:stretch>
                  <a:fillRect l="-506" t="-4348" r="-1266" b="-6522"/>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1F90A8CA-6233-2DC2-A55F-7605341E6A0E}"/>
              </a:ext>
            </a:extLst>
          </p:cNvPr>
          <p:cNvSpPr>
            <a:spLocks noGrp="1"/>
          </p:cNvSpPr>
          <p:nvPr>
            <p:ph type="title"/>
          </p:nvPr>
        </p:nvSpPr>
        <p:spPr>
          <a:xfrm>
            <a:off x="838200" y="0"/>
            <a:ext cx="10515600" cy="1325563"/>
          </a:xfrm>
        </p:spPr>
        <p:txBody>
          <a:bodyPr>
            <a:normAutofit/>
          </a:bodyPr>
          <a:lstStyle/>
          <a:p>
            <a:r>
              <a:rPr lang="en-US" sz="2800" dirty="0"/>
              <a:t>How to best generate multiple ensembles under different conditions?</a:t>
            </a:r>
          </a:p>
        </p:txBody>
      </p:sp>
    </p:spTree>
    <p:extLst>
      <p:ext uri="{BB962C8B-B14F-4D97-AF65-F5344CB8AC3E}">
        <p14:creationId xmlns:p14="http://schemas.microsoft.com/office/powerpoint/2010/main" val="38907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4" grpId="0"/>
      <p:bldP spid="10"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10;&#10;Description automatically generated with medium confidence">
            <a:extLst>
              <a:ext uri="{FF2B5EF4-FFF2-40B4-BE49-F238E27FC236}">
                <a16:creationId xmlns:a16="http://schemas.microsoft.com/office/drawing/2014/main" id="{7AECF6A2-77B3-9866-3030-AA28439A2B80}"/>
              </a:ext>
            </a:extLst>
          </p:cNvPr>
          <p:cNvPicPr>
            <a:picLocks noChangeAspect="1"/>
          </p:cNvPicPr>
          <p:nvPr/>
        </p:nvPicPr>
        <p:blipFill>
          <a:blip r:embed="rId3"/>
          <a:srcRect t="41238" b="3277"/>
          <a:stretch>
            <a:fillRect/>
          </a:stretch>
        </p:blipFill>
        <p:spPr>
          <a:xfrm>
            <a:off x="1172581" y="4777924"/>
            <a:ext cx="9709675" cy="1511357"/>
          </a:xfrm>
          <a:prstGeom prst="rect">
            <a:avLst/>
          </a:prstGeom>
        </p:spPr>
      </p:pic>
      <p:pic>
        <p:nvPicPr>
          <p:cNvPr id="6" name="Picture 5" descr="A group of blue and red molecules&#10;&#10;Description automatically generated">
            <a:extLst>
              <a:ext uri="{FF2B5EF4-FFF2-40B4-BE49-F238E27FC236}">
                <a16:creationId xmlns:a16="http://schemas.microsoft.com/office/drawing/2014/main" id="{DD1B7C83-82BF-BCC6-D543-3EA655320C13}"/>
              </a:ext>
            </a:extLst>
          </p:cNvPr>
          <p:cNvPicPr>
            <a:picLocks noChangeAspect="1"/>
          </p:cNvPicPr>
          <p:nvPr/>
        </p:nvPicPr>
        <p:blipFill>
          <a:blip r:embed="rId4">
            <a:extLst>
              <a:ext uri="{28A0092B-C50C-407E-A947-70E740481C1C}">
                <a14:useLocalDpi xmlns:a14="http://schemas.microsoft.com/office/drawing/2010/main" val="0"/>
              </a:ext>
            </a:extLst>
          </a:blip>
          <a:srcRect b="2845"/>
          <a:stretch/>
        </p:blipFill>
        <p:spPr>
          <a:xfrm>
            <a:off x="3462380" y="0"/>
            <a:ext cx="5267240" cy="3809015"/>
          </a:xfrm>
          <a:prstGeom prst="rect">
            <a:avLst/>
          </a:prstGeom>
        </p:spPr>
      </p:pic>
      <p:sp>
        <p:nvSpPr>
          <p:cNvPr id="7" name="Slide Number Placeholder 6">
            <a:extLst>
              <a:ext uri="{FF2B5EF4-FFF2-40B4-BE49-F238E27FC236}">
                <a16:creationId xmlns:a16="http://schemas.microsoft.com/office/drawing/2014/main" id="{83BCDA0E-616F-A468-EFA7-90C45BB48AB4}"/>
              </a:ext>
            </a:extLst>
          </p:cNvPr>
          <p:cNvSpPr>
            <a:spLocks noGrp="1"/>
          </p:cNvSpPr>
          <p:nvPr>
            <p:ph type="sldNum" sz="quarter" idx="12"/>
          </p:nvPr>
        </p:nvSpPr>
        <p:spPr/>
        <p:txBody>
          <a:bodyPr/>
          <a:lstStyle/>
          <a:p>
            <a:fld id="{44D74DB8-6076-BD49-B9EE-5E6AFFA6169A}" type="slidenum">
              <a:rPr lang="en-US" smtClean="0"/>
              <a:t>4</a:t>
            </a:fld>
            <a:endParaRPr lang="en-US"/>
          </a:p>
        </p:txBody>
      </p:sp>
      <p:sp>
        <p:nvSpPr>
          <p:cNvPr id="2" name="&quot;No&quot; Symbol 1">
            <a:extLst>
              <a:ext uri="{FF2B5EF4-FFF2-40B4-BE49-F238E27FC236}">
                <a16:creationId xmlns:a16="http://schemas.microsoft.com/office/drawing/2014/main" id="{921FD3AF-1A64-C468-118A-642D0F96B3CC}"/>
              </a:ext>
            </a:extLst>
          </p:cNvPr>
          <p:cNvSpPr/>
          <p:nvPr/>
        </p:nvSpPr>
        <p:spPr>
          <a:xfrm>
            <a:off x="5996937" y="5264740"/>
            <a:ext cx="618309" cy="627017"/>
          </a:xfrm>
          <a:prstGeom prst="noSmoking">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symbol of x and two arrows&#10;&#10;AI-generated content may be incorrect.">
            <a:extLst>
              <a:ext uri="{FF2B5EF4-FFF2-40B4-BE49-F238E27FC236}">
                <a16:creationId xmlns:a16="http://schemas.microsoft.com/office/drawing/2014/main" id="{8B340F5A-0AFA-DC04-F69E-B54EC38AD9CC}"/>
              </a:ext>
            </a:extLst>
          </p:cNvPr>
          <p:cNvPicPr>
            <a:picLocks noChangeAspect="1"/>
          </p:cNvPicPr>
          <p:nvPr/>
        </p:nvPicPr>
        <p:blipFill>
          <a:blip r:embed="rId5"/>
          <a:stretch>
            <a:fillRect/>
          </a:stretch>
        </p:blipFill>
        <p:spPr>
          <a:xfrm>
            <a:off x="5556791" y="3634922"/>
            <a:ext cx="1498600" cy="1143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87695F6-2B4C-1229-436B-4F1EC9351C3B}"/>
                  </a:ext>
                </a:extLst>
              </p:cNvPr>
              <p:cNvSpPr txBox="1"/>
              <p:nvPr/>
            </p:nvSpPr>
            <p:spPr>
              <a:xfrm>
                <a:off x="3805887" y="6255308"/>
                <a:ext cx="5000407" cy="56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𝐾</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𝑇</m:t>
                          </m:r>
                        </m:den>
                      </m:f>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687695F6-2B4C-1229-436B-4F1EC9351C3B}"/>
                  </a:ext>
                </a:extLst>
              </p:cNvPr>
              <p:cNvSpPr txBox="1">
                <a:spLocks noRot="1" noChangeAspect="1" noMove="1" noResize="1" noEditPoints="1" noAdjustHandles="1" noChangeArrowheads="1" noChangeShapeType="1" noTextEdit="1"/>
              </p:cNvSpPr>
              <p:nvPr/>
            </p:nvSpPr>
            <p:spPr>
              <a:xfrm>
                <a:off x="3805887" y="6255308"/>
                <a:ext cx="5000407" cy="567207"/>
              </a:xfrm>
              <a:prstGeom prst="rect">
                <a:avLst/>
              </a:prstGeom>
              <a:blipFill>
                <a:blip r:embed="rId6"/>
                <a:stretch>
                  <a:fillRect l="-506" t="-4348" r="-1266" b="-6522"/>
                </a:stretch>
              </a:blipFill>
            </p:spPr>
            <p:txBody>
              <a:bodyPr/>
              <a:lstStyle/>
              <a:p>
                <a:r>
                  <a:rPr lang="en-US">
                    <a:noFill/>
                  </a:rPr>
                  <a:t> </a:t>
                </a:r>
              </a:p>
            </p:txBody>
          </p:sp>
        </mc:Fallback>
      </mc:AlternateContent>
    </p:spTree>
    <p:extLst>
      <p:ext uri="{BB962C8B-B14F-4D97-AF65-F5344CB8AC3E}">
        <p14:creationId xmlns:p14="http://schemas.microsoft.com/office/powerpoint/2010/main" val="119447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0F339-07A3-B9B8-0D28-AC1B6D799C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4E0E75-510F-2330-12CE-E5CAABAEAD49}"/>
              </a:ext>
            </a:extLst>
          </p:cNvPr>
          <p:cNvSpPr>
            <a:spLocks noGrp="1"/>
          </p:cNvSpPr>
          <p:nvPr>
            <p:ph type="sldNum" sz="quarter" idx="12"/>
          </p:nvPr>
        </p:nvSpPr>
        <p:spPr/>
        <p:txBody>
          <a:bodyPr/>
          <a:lstStyle/>
          <a:p>
            <a:fld id="{44D74DB8-6076-BD49-B9EE-5E6AFFA6169A}" type="slidenum">
              <a:rPr lang="en-US" smtClean="0"/>
              <a:t>5</a:t>
            </a:fld>
            <a:endParaRPr lang="en-US"/>
          </a:p>
        </p:txBody>
      </p:sp>
      <p:pic>
        <p:nvPicPr>
          <p:cNvPr id="5" name="Picture 4" descr="A close-up of a dna&#10;&#10;AI-generated content may be incorrect.">
            <a:extLst>
              <a:ext uri="{FF2B5EF4-FFF2-40B4-BE49-F238E27FC236}">
                <a16:creationId xmlns:a16="http://schemas.microsoft.com/office/drawing/2014/main" id="{64B253F0-7C0D-0F50-C74E-F10079FF325B}"/>
              </a:ext>
            </a:extLst>
          </p:cNvPr>
          <p:cNvPicPr>
            <a:picLocks noChangeAspect="1"/>
          </p:cNvPicPr>
          <p:nvPr/>
        </p:nvPicPr>
        <p:blipFill>
          <a:blip r:embed="rId3"/>
          <a:stretch>
            <a:fillRect/>
          </a:stretch>
        </p:blipFill>
        <p:spPr>
          <a:xfrm>
            <a:off x="4907298" y="1496378"/>
            <a:ext cx="2209888" cy="4355722"/>
          </a:xfrm>
          <a:prstGeom prst="rect">
            <a:avLst/>
          </a:prstGeom>
        </p:spPr>
      </p:pic>
      <p:sp>
        <p:nvSpPr>
          <p:cNvPr id="6" name="TextBox 5">
            <a:extLst>
              <a:ext uri="{FF2B5EF4-FFF2-40B4-BE49-F238E27FC236}">
                <a16:creationId xmlns:a16="http://schemas.microsoft.com/office/drawing/2014/main" id="{D3FA9D27-EFBD-D6C4-A810-B57E6ED85509}"/>
              </a:ext>
            </a:extLst>
          </p:cNvPr>
          <p:cNvSpPr txBox="1"/>
          <p:nvPr/>
        </p:nvSpPr>
        <p:spPr>
          <a:xfrm>
            <a:off x="5080697" y="5950942"/>
            <a:ext cx="1863090" cy="369332"/>
          </a:xfrm>
          <a:prstGeom prst="rect">
            <a:avLst/>
          </a:prstGeom>
          <a:noFill/>
        </p:spPr>
        <p:txBody>
          <a:bodyPr wrap="square" rtlCol="0">
            <a:spAutoFit/>
          </a:bodyPr>
          <a:lstStyle/>
          <a:p>
            <a:r>
              <a:rPr lang="en-US" dirty="0"/>
              <a:t>     Alanine-12</a:t>
            </a:r>
          </a:p>
        </p:txBody>
      </p:sp>
      <p:pic>
        <p:nvPicPr>
          <p:cNvPr id="8" name="Picture 7" descr="A group of colorful molecules&#10;&#10;AI-generated content may be incorrect.">
            <a:extLst>
              <a:ext uri="{FF2B5EF4-FFF2-40B4-BE49-F238E27FC236}">
                <a16:creationId xmlns:a16="http://schemas.microsoft.com/office/drawing/2014/main" id="{97A0B5F8-8A3C-3D1D-3E15-C28607588238}"/>
              </a:ext>
            </a:extLst>
          </p:cNvPr>
          <p:cNvPicPr>
            <a:picLocks noChangeAspect="1"/>
          </p:cNvPicPr>
          <p:nvPr/>
        </p:nvPicPr>
        <p:blipFill>
          <a:blip r:embed="rId4"/>
          <a:stretch>
            <a:fillRect/>
          </a:stretch>
        </p:blipFill>
        <p:spPr>
          <a:xfrm>
            <a:off x="243840" y="1496378"/>
            <a:ext cx="4258292" cy="4355722"/>
          </a:xfrm>
          <a:prstGeom prst="rect">
            <a:avLst/>
          </a:prstGeom>
        </p:spPr>
      </p:pic>
      <p:sp>
        <p:nvSpPr>
          <p:cNvPr id="9" name="TextBox 8">
            <a:extLst>
              <a:ext uri="{FF2B5EF4-FFF2-40B4-BE49-F238E27FC236}">
                <a16:creationId xmlns:a16="http://schemas.microsoft.com/office/drawing/2014/main" id="{AB1CAB68-C2A0-8FB6-D2D1-9F1CDF0A44E9}"/>
              </a:ext>
            </a:extLst>
          </p:cNvPr>
          <p:cNvSpPr txBox="1"/>
          <p:nvPr/>
        </p:nvSpPr>
        <p:spPr>
          <a:xfrm>
            <a:off x="1441441" y="5955030"/>
            <a:ext cx="1863090" cy="369332"/>
          </a:xfrm>
          <a:prstGeom prst="rect">
            <a:avLst/>
          </a:prstGeom>
          <a:noFill/>
        </p:spPr>
        <p:txBody>
          <a:bodyPr wrap="square" rtlCol="0">
            <a:spAutoFit/>
          </a:bodyPr>
          <a:lstStyle/>
          <a:p>
            <a:pPr algn="ctr"/>
            <a:r>
              <a:rPr lang="en-US" dirty="0"/>
              <a:t>CLN_025</a:t>
            </a:r>
          </a:p>
        </p:txBody>
      </p:sp>
      <p:pic>
        <p:nvPicPr>
          <p:cNvPr id="11" name="Picture 10" descr="A group of white and blue objects&#10;&#10;AI-generated content may be incorrect.">
            <a:extLst>
              <a:ext uri="{FF2B5EF4-FFF2-40B4-BE49-F238E27FC236}">
                <a16:creationId xmlns:a16="http://schemas.microsoft.com/office/drawing/2014/main" id="{05BA3ADA-AED3-90B9-63FE-E4DC1A2785C4}"/>
              </a:ext>
            </a:extLst>
          </p:cNvPr>
          <p:cNvPicPr>
            <a:picLocks noChangeAspect="1"/>
          </p:cNvPicPr>
          <p:nvPr/>
        </p:nvPicPr>
        <p:blipFill>
          <a:blip r:embed="rId5"/>
          <a:stretch>
            <a:fillRect/>
          </a:stretch>
        </p:blipFill>
        <p:spPr>
          <a:xfrm>
            <a:off x="7522352" y="1496378"/>
            <a:ext cx="4669648" cy="4355722"/>
          </a:xfrm>
          <a:prstGeom prst="rect">
            <a:avLst/>
          </a:prstGeom>
        </p:spPr>
      </p:pic>
      <p:sp>
        <p:nvSpPr>
          <p:cNvPr id="12" name="TextBox 11">
            <a:extLst>
              <a:ext uri="{FF2B5EF4-FFF2-40B4-BE49-F238E27FC236}">
                <a16:creationId xmlns:a16="http://schemas.microsoft.com/office/drawing/2014/main" id="{85BDF8E7-C194-C752-AAA4-4C0507AC6AA9}"/>
              </a:ext>
            </a:extLst>
          </p:cNvPr>
          <p:cNvSpPr txBox="1"/>
          <p:nvPr/>
        </p:nvSpPr>
        <p:spPr>
          <a:xfrm>
            <a:off x="8890635" y="5953879"/>
            <a:ext cx="1863090" cy="369332"/>
          </a:xfrm>
          <a:prstGeom prst="rect">
            <a:avLst/>
          </a:prstGeom>
          <a:noFill/>
        </p:spPr>
        <p:txBody>
          <a:bodyPr wrap="square" rtlCol="0">
            <a:spAutoFit/>
          </a:bodyPr>
          <a:lstStyle/>
          <a:p>
            <a:pPr algn="ctr"/>
            <a:r>
              <a:rPr lang="en-US" dirty="0"/>
              <a:t>HP24</a:t>
            </a:r>
          </a:p>
        </p:txBody>
      </p:sp>
      <p:sp>
        <p:nvSpPr>
          <p:cNvPr id="2" name="TextBox 1">
            <a:extLst>
              <a:ext uri="{FF2B5EF4-FFF2-40B4-BE49-F238E27FC236}">
                <a16:creationId xmlns:a16="http://schemas.microsoft.com/office/drawing/2014/main" id="{30F84DBF-B025-5F94-E3DD-EFBF28B0E9AA}"/>
              </a:ext>
            </a:extLst>
          </p:cNvPr>
          <p:cNvSpPr txBox="1"/>
          <p:nvPr/>
        </p:nvSpPr>
        <p:spPr>
          <a:xfrm>
            <a:off x="0" y="6636792"/>
            <a:ext cx="9296400"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Hocking, H.; </a:t>
            </a:r>
            <a:r>
              <a:rPr lang="en-US" sz="1000" dirty="0" err="1">
                <a:latin typeface="Times New Roman" panose="02020603050405020304" pitchFamily="18" charset="0"/>
                <a:cs typeface="Times New Roman" panose="02020603050405020304" pitchFamily="18" charset="0"/>
              </a:rPr>
              <a:t>Häse</a:t>
            </a:r>
            <a:r>
              <a:rPr lang="en-US" sz="1000" dirty="0">
                <a:latin typeface="Times New Roman" panose="02020603050405020304" pitchFamily="18" charset="0"/>
                <a:cs typeface="Times New Roman" panose="02020603050405020304" pitchFamily="18" charset="0"/>
              </a:rPr>
              <a:t>, F.; Madl, T.; Zacharias, M.; Rief, M.; </a:t>
            </a:r>
            <a:r>
              <a:rPr lang="en-US" sz="1000" dirty="0" err="1">
                <a:latin typeface="Times New Roman" panose="02020603050405020304" pitchFamily="18" charset="0"/>
                <a:cs typeface="Times New Roman" panose="02020603050405020304" pitchFamily="18" charset="0"/>
              </a:rPr>
              <a:t>Žoldák</a:t>
            </a:r>
            <a:r>
              <a:rPr lang="en-US" sz="1000" dirty="0">
                <a:latin typeface="Times New Roman" panose="02020603050405020304" pitchFamily="18" charset="0"/>
                <a:cs typeface="Times New Roman" panose="02020603050405020304" pitchFamily="18" charset="0"/>
              </a:rPr>
              <a:t>, G. 2015 </a:t>
            </a:r>
            <a:r>
              <a:rPr lang="en-US" sz="1000" i="1" dirty="0">
                <a:latin typeface="Times New Roman" panose="02020603050405020304" pitchFamily="18" charset="0"/>
                <a:cs typeface="Times New Roman" panose="02020603050405020304" pitchFamily="18" charset="0"/>
              </a:rPr>
              <a:t>Biophysical journal</a:t>
            </a:r>
            <a:r>
              <a:rPr lang="en-US" sz="1000" dirty="0">
                <a:latin typeface="Times New Roman" panose="02020603050405020304" pitchFamily="18" charset="0"/>
                <a:cs typeface="Times New Roman" panose="02020603050405020304" pitchFamily="18" charset="0"/>
              </a:rPr>
              <a:t> 108, 678-686</a:t>
            </a:r>
          </a:p>
        </p:txBody>
      </p:sp>
    </p:spTree>
    <p:extLst>
      <p:ext uri="{BB962C8B-B14F-4D97-AF65-F5344CB8AC3E}">
        <p14:creationId xmlns:p14="http://schemas.microsoft.com/office/powerpoint/2010/main" val="416483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nodeType="withEffect">
                                  <p:stCondLst>
                                    <p:cond delay="0"/>
                                  </p:stCondLst>
                                  <p:childTnLst>
                                    <p:set>
                                      <p:cBhvr>
                                        <p:cTn id="9" dur="indefinite"/>
                                        <p:tgtEl>
                                          <p:spTgt spid="11"/>
                                        </p:tgtEl>
                                        <p:attrNameLst>
                                          <p:attrName>style.opacity</p:attrName>
                                        </p:attrNameLst>
                                      </p:cBhvr>
                                      <p:to>
                                        <p:strVal val="0.25"/>
                                      </p:to>
                                    </p:set>
                                    <p:animEffect filter="image" prLst="opacity: 0.25">
                                      <p:cBhvr rctx="IE">
                                        <p:cTn id="10" dur="indefinite"/>
                                        <p:tgtEl>
                                          <p:spTgt spid="11"/>
                                        </p:tgtEl>
                                      </p:cBhvr>
                                    </p:animEffect>
                                  </p:childTnLst>
                                </p:cTn>
                              </p:par>
                              <p:par>
                                <p:cTn id="11" presetID="9" presetClass="emph" presetSubtype="0" grpId="1" nodeType="withEffect">
                                  <p:stCondLst>
                                    <p:cond delay="0"/>
                                  </p:stCondLst>
                                  <p:childTnLst>
                                    <p:set>
                                      <p:cBhvr>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grpId="1" nodeType="withEffect">
                                  <p:stCondLst>
                                    <p:cond delay="0"/>
                                  </p:stCondLst>
                                  <p:childTnLst>
                                    <p:set>
                                      <p:cBhvr>
                                        <p:cTn id="15" dur="indefinite"/>
                                        <p:tgtEl>
                                          <p:spTgt spid="12"/>
                                        </p:tgtEl>
                                        <p:attrNameLst>
                                          <p:attrName>style.opacity</p:attrName>
                                        </p:attrNameLst>
                                      </p:cBhvr>
                                      <p:to>
                                        <p:strVal val="0.25"/>
                                      </p:to>
                                    </p:set>
                                    <p:animEffect filter="image" prLst="opacity: 0.25">
                                      <p:cBhvr rctx="IE">
                                        <p:cTn id="16"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5C829D30-C686-696B-1C93-F656C106A92E}"/>
                  </a:ext>
                </a:extLst>
              </p:cNvPr>
              <p:cNvGraphicFramePr>
                <a:graphicFrameLocks noGrp="1"/>
              </p:cNvGraphicFramePr>
              <p:nvPr>
                <p:extLst>
                  <p:ext uri="{D42A27DB-BD31-4B8C-83A1-F6EECF244321}">
                    <p14:modId xmlns:p14="http://schemas.microsoft.com/office/powerpoint/2010/main" val="3918953287"/>
                  </p:ext>
                </p:extLst>
              </p:nvPr>
            </p:nvGraphicFramePr>
            <p:xfrm>
              <a:off x="2597526" y="1983504"/>
              <a:ext cx="6364563" cy="4000995"/>
            </p:xfrm>
            <a:graphic>
              <a:graphicData uri="http://schemas.openxmlformats.org/drawingml/2006/table">
                <a:tbl>
                  <a:tblPr firstRow="1" bandRow="1">
                    <a:tableStyleId>{5C22544A-7EE6-4342-B048-85BDC9FD1C3A}</a:tableStyleId>
                  </a:tblPr>
                  <a:tblGrid>
                    <a:gridCol w="2121521">
                      <a:extLst>
                        <a:ext uri="{9D8B030D-6E8A-4147-A177-3AD203B41FA5}">
                          <a16:colId xmlns:a16="http://schemas.microsoft.com/office/drawing/2014/main" val="369827561"/>
                        </a:ext>
                      </a:extLst>
                    </a:gridCol>
                    <a:gridCol w="2121521">
                      <a:extLst>
                        <a:ext uri="{9D8B030D-6E8A-4147-A177-3AD203B41FA5}">
                          <a16:colId xmlns:a16="http://schemas.microsoft.com/office/drawing/2014/main" val="2908904637"/>
                        </a:ext>
                      </a:extLst>
                    </a:gridCol>
                    <a:gridCol w="2121521">
                      <a:extLst>
                        <a:ext uri="{9D8B030D-6E8A-4147-A177-3AD203B41FA5}">
                          <a16:colId xmlns:a16="http://schemas.microsoft.com/office/drawing/2014/main" val="2343655455"/>
                        </a:ext>
                      </a:extLst>
                    </a:gridCol>
                  </a:tblGrid>
                  <a:tr h="1045715">
                    <a:tc>
                      <a:txBody>
                        <a:bodyPr/>
                        <a:lstStyle/>
                        <a:p>
                          <a:pPr algn="ctr"/>
                          <a:r>
                            <a:rPr lang="en-US" sz="2000" b="0" dirty="0">
                              <a:solidFill>
                                <a:schemeClr val="tx1"/>
                              </a:solidFill>
                            </a:rPr>
                            <a:t>Cluster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ff19SB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ff14SBonlysc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902278"/>
                      </a:ext>
                    </a:extLst>
                  </a:tr>
                  <a:tr h="591056">
                    <a:tc>
                      <a:txBody>
                        <a:bodyPr/>
                        <a:lstStyle/>
                        <a:p>
                          <a:pPr algn="ctr"/>
                          <a:r>
                            <a:rPr lang="en-US" sz="2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21.9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40.6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11.6%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0692389"/>
                      </a:ext>
                    </a:extLst>
                  </a:tr>
                  <a:tr h="591056">
                    <a:tc>
                      <a:txBody>
                        <a:bodyPr/>
                        <a:lstStyle/>
                        <a:p>
                          <a:pPr algn="ctr"/>
                          <a:r>
                            <a:rPr lang="en-US" sz="2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1.7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6999780"/>
                      </a:ext>
                    </a:extLst>
                  </a:tr>
                  <a:tr h="591056">
                    <a:tc>
                      <a:txBody>
                        <a:bodyPr/>
                        <a:lstStyle/>
                        <a:p>
                          <a:pPr algn="ctr"/>
                          <a:r>
                            <a:rPr lang="en-US" sz="2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2.7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0.9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038812"/>
                      </a:ext>
                    </a:extLst>
                  </a:tr>
                  <a:tr h="591056">
                    <a:tc>
                      <a:txBody>
                        <a:bodyPr/>
                        <a:lstStyle/>
                        <a:p>
                          <a:pPr algn="ctr"/>
                          <a:r>
                            <a:rPr lang="en-US" sz="2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1.0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4977617"/>
                      </a:ext>
                    </a:extLst>
                  </a:tr>
                  <a:tr h="591056">
                    <a:tc>
                      <a:txBody>
                        <a:bodyPr/>
                        <a:lstStyle/>
                        <a:p>
                          <a:pPr algn="ctr"/>
                          <a:r>
                            <a:rPr lang="en-US" sz="2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2.0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0.7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0458644"/>
                      </a:ext>
                    </a:extLst>
                  </a:tr>
                </a:tbl>
              </a:graphicData>
            </a:graphic>
          </p:graphicFrame>
        </mc:Choice>
        <mc:Fallback>
          <p:graphicFrame>
            <p:nvGraphicFramePr>
              <p:cNvPr id="4" name="Table 3">
                <a:extLst>
                  <a:ext uri="{FF2B5EF4-FFF2-40B4-BE49-F238E27FC236}">
                    <a16:creationId xmlns:a16="http://schemas.microsoft.com/office/drawing/2014/main" id="{5C829D30-C686-696B-1C93-F656C106A92E}"/>
                  </a:ext>
                </a:extLst>
              </p:cNvPr>
              <p:cNvGraphicFramePr>
                <a:graphicFrameLocks noGrp="1"/>
              </p:cNvGraphicFramePr>
              <p:nvPr>
                <p:extLst>
                  <p:ext uri="{D42A27DB-BD31-4B8C-83A1-F6EECF244321}">
                    <p14:modId xmlns:p14="http://schemas.microsoft.com/office/powerpoint/2010/main" val="3918953287"/>
                  </p:ext>
                </p:extLst>
              </p:nvPr>
            </p:nvGraphicFramePr>
            <p:xfrm>
              <a:off x="2597526" y="1983504"/>
              <a:ext cx="6364563" cy="4000995"/>
            </p:xfrm>
            <a:graphic>
              <a:graphicData uri="http://schemas.openxmlformats.org/drawingml/2006/table">
                <a:tbl>
                  <a:tblPr firstRow="1" bandRow="1">
                    <a:tableStyleId>{5C22544A-7EE6-4342-B048-85BDC9FD1C3A}</a:tableStyleId>
                  </a:tblPr>
                  <a:tblGrid>
                    <a:gridCol w="2121521">
                      <a:extLst>
                        <a:ext uri="{9D8B030D-6E8A-4147-A177-3AD203B41FA5}">
                          <a16:colId xmlns:a16="http://schemas.microsoft.com/office/drawing/2014/main" val="369827561"/>
                        </a:ext>
                      </a:extLst>
                    </a:gridCol>
                    <a:gridCol w="2121521">
                      <a:extLst>
                        <a:ext uri="{9D8B030D-6E8A-4147-A177-3AD203B41FA5}">
                          <a16:colId xmlns:a16="http://schemas.microsoft.com/office/drawing/2014/main" val="2908904637"/>
                        </a:ext>
                      </a:extLst>
                    </a:gridCol>
                    <a:gridCol w="2121521">
                      <a:extLst>
                        <a:ext uri="{9D8B030D-6E8A-4147-A177-3AD203B41FA5}">
                          <a16:colId xmlns:a16="http://schemas.microsoft.com/office/drawing/2014/main" val="2343655455"/>
                        </a:ext>
                      </a:extLst>
                    </a:gridCol>
                  </a:tblGrid>
                  <a:tr h="1045715">
                    <a:tc>
                      <a:txBody>
                        <a:bodyPr/>
                        <a:lstStyle/>
                        <a:p>
                          <a:pPr algn="ctr"/>
                          <a:r>
                            <a:rPr lang="en-US" sz="2000" b="0" dirty="0">
                              <a:solidFill>
                                <a:schemeClr val="tx1"/>
                              </a:solidFill>
                            </a:rPr>
                            <a:t>Cluster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ff19SB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ff14SBonlysc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902278"/>
                      </a:ext>
                    </a:extLst>
                  </a:tr>
                  <a:tr h="591056">
                    <a:tc>
                      <a:txBody>
                        <a:bodyPr/>
                        <a:lstStyle/>
                        <a:p>
                          <a:pPr algn="ctr"/>
                          <a:r>
                            <a:rPr lang="en-US" sz="2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405" t="-186957" r="-100595" b="-40869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99" t="-186957" r="-1198" b="-408696"/>
                          </a:stretch>
                        </a:blipFill>
                      </a:tcPr>
                    </a:tc>
                    <a:extLst>
                      <a:ext uri="{0D108BD9-81ED-4DB2-BD59-A6C34878D82A}">
                        <a16:rowId xmlns:a16="http://schemas.microsoft.com/office/drawing/2014/main" val="1240692389"/>
                      </a:ext>
                    </a:extLst>
                  </a:tr>
                  <a:tr h="591056">
                    <a:tc>
                      <a:txBody>
                        <a:bodyPr/>
                        <a:lstStyle/>
                        <a:p>
                          <a:pPr algn="ctr"/>
                          <a:r>
                            <a:rPr lang="en-US" sz="2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405" t="-280851" r="-100595" b="-3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99" t="-280851" r="-1198" b="-300000"/>
                          </a:stretch>
                        </a:blipFill>
                      </a:tcPr>
                    </a:tc>
                    <a:extLst>
                      <a:ext uri="{0D108BD9-81ED-4DB2-BD59-A6C34878D82A}">
                        <a16:rowId xmlns:a16="http://schemas.microsoft.com/office/drawing/2014/main" val="3586999780"/>
                      </a:ext>
                    </a:extLst>
                  </a:tr>
                  <a:tr h="591056">
                    <a:tc>
                      <a:txBody>
                        <a:bodyPr/>
                        <a:lstStyle/>
                        <a:p>
                          <a:pPr algn="ctr"/>
                          <a:r>
                            <a:rPr lang="en-US" sz="2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405" t="-380851" r="-100595" b="-2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99" t="-380851" r="-1198" b="-200000"/>
                          </a:stretch>
                        </a:blipFill>
                      </a:tcPr>
                    </a:tc>
                    <a:extLst>
                      <a:ext uri="{0D108BD9-81ED-4DB2-BD59-A6C34878D82A}">
                        <a16:rowId xmlns:a16="http://schemas.microsoft.com/office/drawing/2014/main" val="1044038812"/>
                      </a:ext>
                    </a:extLst>
                  </a:tr>
                  <a:tr h="591056">
                    <a:tc>
                      <a:txBody>
                        <a:bodyPr/>
                        <a:lstStyle/>
                        <a:p>
                          <a:pPr algn="ctr"/>
                          <a:r>
                            <a:rPr lang="en-US" sz="20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405" t="-491304" r="-100595" b="-10434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99" t="-491304" r="-1198" b="-104348"/>
                          </a:stretch>
                        </a:blipFill>
                      </a:tcPr>
                    </a:tc>
                    <a:extLst>
                      <a:ext uri="{0D108BD9-81ED-4DB2-BD59-A6C34878D82A}">
                        <a16:rowId xmlns:a16="http://schemas.microsoft.com/office/drawing/2014/main" val="3344977617"/>
                      </a:ext>
                    </a:extLst>
                  </a:tr>
                  <a:tr h="591056">
                    <a:tc>
                      <a:txBody>
                        <a:bodyPr/>
                        <a:lstStyle/>
                        <a:p>
                          <a:pPr algn="ctr"/>
                          <a:r>
                            <a:rPr lang="en-US" sz="20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405" t="-578723" r="-100595" b="-212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99" t="-578723" r="-1198" b="-2128"/>
                          </a:stretch>
                        </a:blipFill>
                      </a:tcPr>
                    </a:tc>
                    <a:extLst>
                      <a:ext uri="{0D108BD9-81ED-4DB2-BD59-A6C34878D82A}">
                        <a16:rowId xmlns:a16="http://schemas.microsoft.com/office/drawing/2014/main" val="2360458644"/>
                      </a:ext>
                    </a:extLst>
                  </a:tr>
                </a:tbl>
              </a:graphicData>
            </a:graphic>
          </p:graphicFrame>
        </mc:Fallback>
      </mc:AlternateContent>
      <p:sp>
        <p:nvSpPr>
          <p:cNvPr id="5" name="Slide Number Placeholder 4">
            <a:extLst>
              <a:ext uri="{FF2B5EF4-FFF2-40B4-BE49-F238E27FC236}">
                <a16:creationId xmlns:a16="http://schemas.microsoft.com/office/drawing/2014/main" id="{2C3B554C-04AE-4BEE-A100-FF32583DA5CD}"/>
              </a:ext>
            </a:extLst>
          </p:cNvPr>
          <p:cNvSpPr>
            <a:spLocks noGrp="1"/>
          </p:cNvSpPr>
          <p:nvPr>
            <p:ph type="sldNum" sz="quarter" idx="12"/>
          </p:nvPr>
        </p:nvSpPr>
        <p:spPr/>
        <p:txBody>
          <a:bodyPr/>
          <a:lstStyle/>
          <a:p>
            <a:fld id="{44D74DB8-6076-BD49-B9EE-5E6AFFA6169A}" type="slidenum">
              <a:rPr lang="en-US" smtClean="0"/>
              <a:t>6</a:t>
            </a:fld>
            <a:endParaRPr lang="en-US"/>
          </a:p>
        </p:txBody>
      </p:sp>
      <p:pic>
        <p:nvPicPr>
          <p:cNvPr id="3" name="Picture 2" descr="A group of colorful molecules&#10;&#10;AI-generated content may be incorrect.">
            <a:extLst>
              <a:ext uri="{FF2B5EF4-FFF2-40B4-BE49-F238E27FC236}">
                <a16:creationId xmlns:a16="http://schemas.microsoft.com/office/drawing/2014/main" id="{65653243-EC7F-3892-10DA-D349E6F52424}"/>
              </a:ext>
            </a:extLst>
          </p:cNvPr>
          <p:cNvPicPr>
            <a:picLocks noChangeAspect="1"/>
          </p:cNvPicPr>
          <p:nvPr/>
        </p:nvPicPr>
        <p:blipFill>
          <a:blip r:embed="rId4"/>
          <a:stretch>
            <a:fillRect/>
          </a:stretch>
        </p:blipFill>
        <p:spPr>
          <a:xfrm>
            <a:off x="0" y="0"/>
            <a:ext cx="1847850" cy="1890129"/>
          </a:xfrm>
          <a:prstGeom prst="rect">
            <a:avLst/>
          </a:prstGeom>
        </p:spPr>
      </p:pic>
      <p:sp>
        <p:nvSpPr>
          <p:cNvPr id="2" name="TextBox 1">
            <a:extLst>
              <a:ext uri="{FF2B5EF4-FFF2-40B4-BE49-F238E27FC236}">
                <a16:creationId xmlns:a16="http://schemas.microsoft.com/office/drawing/2014/main" id="{5334464E-F8AC-8F8E-2899-6BE7582B6079}"/>
              </a:ext>
            </a:extLst>
          </p:cNvPr>
          <p:cNvSpPr txBox="1"/>
          <p:nvPr/>
        </p:nvSpPr>
        <p:spPr>
          <a:xfrm>
            <a:off x="2487118" y="411324"/>
            <a:ext cx="7495082" cy="1200329"/>
          </a:xfrm>
          <a:prstGeom prst="rect">
            <a:avLst/>
          </a:prstGeom>
          <a:noFill/>
        </p:spPr>
        <p:txBody>
          <a:bodyPr wrap="square" rtlCol="0">
            <a:spAutoFit/>
          </a:bodyPr>
          <a:lstStyle/>
          <a:p>
            <a:r>
              <a:rPr lang="en-US" sz="3600" dirty="0"/>
              <a:t>Cluster populations from clustering of all CLN025 MD trajectories</a:t>
            </a:r>
          </a:p>
        </p:txBody>
      </p:sp>
    </p:spTree>
    <p:extLst>
      <p:ext uri="{BB962C8B-B14F-4D97-AF65-F5344CB8AC3E}">
        <p14:creationId xmlns:p14="http://schemas.microsoft.com/office/powerpoint/2010/main" val="92846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E48145-BB95-9702-4964-91C003EF861D}"/>
              </a:ext>
            </a:extLst>
          </p:cNvPr>
          <p:cNvSpPr>
            <a:spLocks noGrp="1"/>
          </p:cNvSpPr>
          <p:nvPr>
            <p:ph type="sldNum" sz="quarter" idx="12"/>
          </p:nvPr>
        </p:nvSpPr>
        <p:spPr/>
        <p:txBody>
          <a:bodyPr/>
          <a:lstStyle/>
          <a:p>
            <a:fld id="{44D74DB8-6076-BD49-B9EE-5E6AFFA6169A}" type="slidenum">
              <a:rPr lang="en-US" smtClean="0"/>
              <a:t>7</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CFA3220-5E6F-9921-DA8D-CB37A1A5A8E5}"/>
                  </a:ext>
                </a:extLst>
              </p:cNvPr>
              <p:cNvGraphicFramePr>
                <a:graphicFrameLocks noGrp="1"/>
              </p:cNvGraphicFramePr>
              <p:nvPr>
                <p:extLst>
                  <p:ext uri="{D42A27DB-BD31-4B8C-83A1-F6EECF244321}">
                    <p14:modId xmlns:p14="http://schemas.microsoft.com/office/powerpoint/2010/main" val="1694764237"/>
                  </p:ext>
                </p:extLst>
              </p:nvPr>
            </p:nvGraphicFramePr>
            <p:xfrm>
              <a:off x="80685" y="1769633"/>
              <a:ext cx="6004560" cy="3852234"/>
            </p:xfrm>
            <a:graphic>
              <a:graphicData uri="http://schemas.openxmlformats.org/drawingml/2006/table">
                <a:tbl>
                  <a:tblPr firstRow="1" bandRow="1">
                    <a:tableStyleId>{5C22544A-7EE6-4342-B048-85BDC9FD1C3A}</a:tableStyleId>
                  </a:tblPr>
                  <a:tblGrid>
                    <a:gridCol w="1965285">
                      <a:extLst>
                        <a:ext uri="{9D8B030D-6E8A-4147-A177-3AD203B41FA5}">
                          <a16:colId xmlns:a16="http://schemas.microsoft.com/office/drawing/2014/main" val="972835235"/>
                        </a:ext>
                      </a:extLst>
                    </a:gridCol>
                    <a:gridCol w="4039275">
                      <a:extLst>
                        <a:ext uri="{9D8B030D-6E8A-4147-A177-3AD203B41FA5}">
                          <a16:colId xmlns:a16="http://schemas.microsoft.com/office/drawing/2014/main" val="3643854520"/>
                        </a:ext>
                      </a:extLst>
                    </a:gridCol>
                  </a:tblGrid>
                  <a:tr h="642039">
                    <a:tc>
                      <a:txBody>
                        <a:bodyPr/>
                        <a:lstStyle/>
                        <a:p>
                          <a:pPr algn="ctr"/>
                          <a:r>
                            <a:rPr lang="en-US" sz="2000" b="0" dirty="0">
                              <a:solidFill>
                                <a:schemeClr val="tx1"/>
                              </a:solidFill>
                            </a:rPr>
                            <a:t>Cluster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ff19SB 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6280612"/>
                      </a:ext>
                    </a:extLst>
                  </a:tr>
                  <a:tr h="642039">
                    <a:tc>
                      <a:txBody>
                        <a:bodyPr/>
                        <a:lstStyle/>
                        <a:p>
                          <a:pPr algn="ctr"/>
                          <a:r>
                            <a:rPr lang="en-US" sz="20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21.9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334310"/>
                      </a:ext>
                    </a:extLst>
                  </a:tr>
                  <a:tr h="642039">
                    <a:tc>
                      <a:txBody>
                        <a:bodyPr/>
                        <a:lstStyle/>
                        <a:p>
                          <a:pPr algn="ctr"/>
                          <a:r>
                            <a:rPr lang="en-US" sz="20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1.7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7634735"/>
                      </a:ext>
                    </a:extLst>
                  </a:tr>
                  <a:tr h="642039">
                    <a:tc>
                      <a:txBody>
                        <a:bodyPr/>
                        <a:lstStyle/>
                        <a:p>
                          <a:pPr algn="ctr"/>
                          <a:r>
                            <a:rPr lang="en-US" sz="20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ea typeface="Cambria Math" panose="02040503050406030204" pitchFamily="18" charset="0"/>
                            </a:rPr>
                            <a:t>2.7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080831"/>
                      </a:ext>
                    </a:extLst>
                  </a:tr>
                  <a:tr h="642039">
                    <a:tc>
                      <a:txBody>
                        <a:bodyPr/>
                        <a:lstStyle/>
                        <a:p>
                          <a:pPr algn="ctr"/>
                          <a:r>
                            <a:rPr lang="en-US" sz="20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1579184"/>
                      </a:ext>
                    </a:extLst>
                  </a:tr>
                  <a:tr h="642039">
                    <a:tc>
                      <a:txBody>
                        <a:bodyPr/>
                        <a:lstStyle/>
                        <a:p>
                          <a:pPr algn="ctr"/>
                          <a:r>
                            <a:rPr lang="en-US" sz="20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ea typeface="Cambria Math" panose="02040503050406030204" pitchFamily="18" charset="0"/>
                            </a:rPr>
                            <a:t>2.0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0033948"/>
                      </a:ext>
                    </a:extLst>
                  </a:tr>
                </a:tbl>
              </a:graphicData>
            </a:graphic>
          </p:graphicFrame>
        </mc:Choice>
        <mc:Fallback xmlns="">
          <p:graphicFrame>
            <p:nvGraphicFramePr>
              <p:cNvPr id="3" name="Table 2">
                <a:extLst>
                  <a:ext uri="{FF2B5EF4-FFF2-40B4-BE49-F238E27FC236}">
                    <a16:creationId xmlns:a16="http://schemas.microsoft.com/office/drawing/2014/main" id="{CCFA3220-5E6F-9921-DA8D-CB37A1A5A8E5}"/>
                  </a:ext>
                </a:extLst>
              </p:cNvPr>
              <p:cNvGraphicFramePr>
                <a:graphicFrameLocks noGrp="1"/>
              </p:cNvGraphicFramePr>
              <p:nvPr>
                <p:extLst>
                  <p:ext uri="{D42A27DB-BD31-4B8C-83A1-F6EECF244321}">
                    <p14:modId xmlns:p14="http://schemas.microsoft.com/office/powerpoint/2010/main" val="1694764237"/>
                  </p:ext>
                </p:extLst>
              </p:nvPr>
            </p:nvGraphicFramePr>
            <p:xfrm>
              <a:off x="80685" y="1769633"/>
              <a:ext cx="6004560" cy="3852234"/>
            </p:xfrm>
            <a:graphic>
              <a:graphicData uri="http://schemas.openxmlformats.org/drawingml/2006/table">
                <a:tbl>
                  <a:tblPr firstRow="1" bandRow="1">
                    <a:tableStyleId>{5C22544A-7EE6-4342-B048-85BDC9FD1C3A}</a:tableStyleId>
                  </a:tblPr>
                  <a:tblGrid>
                    <a:gridCol w="1965285">
                      <a:extLst>
                        <a:ext uri="{9D8B030D-6E8A-4147-A177-3AD203B41FA5}">
                          <a16:colId xmlns:a16="http://schemas.microsoft.com/office/drawing/2014/main" val="972835235"/>
                        </a:ext>
                      </a:extLst>
                    </a:gridCol>
                    <a:gridCol w="4039275">
                      <a:extLst>
                        <a:ext uri="{9D8B030D-6E8A-4147-A177-3AD203B41FA5}">
                          <a16:colId xmlns:a16="http://schemas.microsoft.com/office/drawing/2014/main" val="3643854520"/>
                        </a:ext>
                      </a:extLst>
                    </a:gridCol>
                  </a:tblGrid>
                  <a:tr h="642039">
                    <a:tc>
                      <a:txBody>
                        <a:bodyPr/>
                        <a:lstStyle/>
                        <a:p>
                          <a:pPr algn="ctr"/>
                          <a:r>
                            <a:rPr lang="en-US" sz="2000" b="0" dirty="0">
                              <a:solidFill>
                                <a:schemeClr val="tx1"/>
                              </a:solidFill>
                            </a:rPr>
                            <a:t>Cluster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ff19SB 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6280612"/>
                      </a:ext>
                    </a:extLst>
                  </a:tr>
                  <a:tr h="642039">
                    <a:tc>
                      <a:txBody>
                        <a:bodyPr/>
                        <a:lstStyle/>
                        <a:p>
                          <a:pPr algn="ctr"/>
                          <a:r>
                            <a:rPr lang="en-US" sz="20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03" t="-108000" r="-313" b="-410000"/>
                          </a:stretch>
                        </a:blipFill>
                      </a:tcPr>
                    </a:tc>
                    <a:extLst>
                      <a:ext uri="{0D108BD9-81ED-4DB2-BD59-A6C34878D82A}">
                        <a16:rowId xmlns:a16="http://schemas.microsoft.com/office/drawing/2014/main" val="3574334310"/>
                      </a:ext>
                    </a:extLst>
                  </a:tr>
                  <a:tr h="642039">
                    <a:tc>
                      <a:txBody>
                        <a:bodyPr/>
                        <a:lstStyle/>
                        <a:p>
                          <a:pPr algn="ctr"/>
                          <a:r>
                            <a:rPr lang="en-US" sz="20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03" t="-203922" r="-313" b="-301961"/>
                          </a:stretch>
                        </a:blipFill>
                      </a:tcPr>
                    </a:tc>
                    <a:extLst>
                      <a:ext uri="{0D108BD9-81ED-4DB2-BD59-A6C34878D82A}">
                        <a16:rowId xmlns:a16="http://schemas.microsoft.com/office/drawing/2014/main" val="617634735"/>
                      </a:ext>
                    </a:extLst>
                  </a:tr>
                  <a:tr h="642039">
                    <a:tc>
                      <a:txBody>
                        <a:bodyPr/>
                        <a:lstStyle/>
                        <a:p>
                          <a:pPr algn="ctr"/>
                          <a:r>
                            <a:rPr lang="en-US" sz="20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03" t="-303922" r="-313" b="-201961"/>
                          </a:stretch>
                        </a:blipFill>
                      </a:tcPr>
                    </a:tc>
                    <a:extLst>
                      <a:ext uri="{0D108BD9-81ED-4DB2-BD59-A6C34878D82A}">
                        <a16:rowId xmlns:a16="http://schemas.microsoft.com/office/drawing/2014/main" val="910080831"/>
                      </a:ext>
                    </a:extLst>
                  </a:tr>
                  <a:tr h="642039">
                    <a:tc>
                      <a:txBody>
                        <a:bodyPr/>
                        <a:lstStyle/>
                        <a:p>
                          <a:pPr algn="ctr"/>
                          <a:r>
                            <a:rPr lang="en-US" sz="20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03" t="-412000" r="-313" b="-106000"/>
                          </a:stretch>
                        </a:blipFill>
                      </a:tcPr>
                    </a:tc>
                    <a:extLst>
                      <a:ext uri="{0D108BD9-81ED-4DB2-BD59-A6C34878D82A}">
                        <a16:rowId xmlns:a16="http://schemas.microsoft.com/office/drawing/2014/main" val="1071579184"/>
                      </a:ext>
                    </a:extLst>
                  </a:tr>
                  <a:tr h="642039">
                    <a:tc>
                      <a:txBody>
                        <a:bodyPr/>
                        <a:lstStyle/>
                        <a:p>
                          <a:pPr algn="ctr"/>
                          <a:r>
                            <a:rPr lang="en-US" sz="20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8903" t="-501961" r="-313" b="-3922"/>
                          </a:stretch>
                        </a:blipFill>
                      </a:tcPr>
                    </a:tc>
                    <a:extLst>
                      <a:ext uri="{0D108BD9-81ED-4DB2-BD59-A6C34878D82A}">
                        <a16:rowId xmlns:a16="http://schemas.microsoft.com/office/drawing/2014/main" val="374003394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055A3692-FF8A-E8AA-5C61-A00CA0C4DC59}"/>
                  </a:ext>
                </a:extLst>
              </p:cNvPr>
              <p:cNvGraphicFramePr>
                <a:graphicFrameLocks noGrp="1"/>
              </p:cNvGraphicFramePr>
              <p:nvPr>
                <p:extLst>
                  <p:ext uri="{D42A27DB-BD31-4B8C-83A1-F6EECF244321}">
                    <p14:modId xmlns:p14="http://schemas.microsoft.com/office/powerpoint/2010/main" val="203234639"/>
                  </p:ext>
                </p:extLst>
              </p:nvPr>
            </p:nvGraphicFramePr>
            <p:xfrm>
              <a:off x="6085245" y="1769633"/>
              <a:ext cx="3002280" cy="3852234"/>
            </p:xfrm>
            <a:graphic>
              <a:graphicData uri="http://schemas.openxmlformats.org/drawingml/2006/table">
                <a:tbl>
                  <a:tblPr firstRow="1" bandRow="1">
                    <a:tableStyleId>{5C22544A-7EE6-4342-B048-85BDC9FD1C3A}</a:tableStyleId>
                  </a:tblPr>
                  <a:tblGrid>
                    <a:gridCol w="3002280">
                      <a:extLst>
                        <a:ext uri="{9D8B030D-6E8A-4147-A177-3AD203B41FA5}">
                          <a16:colId xmlns:a16="http://schemas.microsoft.com/office/drawing/2014/main" val="445570124"/>
                        </a:ext>
                      </a:extLst>
                    </a:gridCol>
                  </a:tblGrid>
                  <a:tr h="642039">
                    <a:tc>
                      <a:txBody>
                        <a:bodyPr/>
                        <a:lstStyle/>
                        <a:p>
                          <a:pPr algn="ctr"/>
                          <a:r>
                            <a:rPr lang="en-US" sz="2000" b="0" dirty="0">
                              <a:solidFill>
                                <a:schemeClr val="tx1"/>
                              </a:solidFill>
                            </a:rPr>
                            <a:t>ff14SBonlysc 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8014189"/>
                      </a:ext>
                    </a:extLst>
                  </a:tr>
                  <a:tr h="642039">
                    <a:tc>
                      <a:txBody>
                        <a:bodyPr/>
                        <a:lstStyle/>
                        <a:p>
                          <a:pPr algn="ctr"/>
                          <a:r>
                            <a:rPr lang="en-US" sz="2000" b="0" dirty="0">
                              <a:solidFill>
                                <a:schemeClr val="tx1"/>
                              </a:solidFill>
                            </a:rPr>
                            <a:t>40.6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11.6%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2172436"/>
                      </a:ext>
                    </a:extLst>
                  </a:tr>
                  <a:tr h="642039">
                    <a:tc>
                      <a:txBody>
                        <a:bodyPr/>
                        <a:lstStyle/>
                        <a:p>
                          <a:pPr algn="ctr"/>
                          <a:r>
                            <a:rPr lang="en-US" sz="2000" b="0" dirty="0">
                              <a:solidFill>
                                <a:schemeClr val="tx1"/>
                              </a:solidFill>
                            </a:rPr>
                            <a:t>1.9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5215377"/>
                      </a:ext>
                    </a:extLst>
                  </a:tr>
                  <a:tr h="642039">
                    <a:tc>
                      <a:txBody>
                        <a:bodyPr/>
                        <a:lstStyle/>
                        <a:p>
                          <a:pPr algn="ctr"/>
                          <a:r>
                            <a:rPr lang="en-US" sz="2000" b="0" dirty="0">
                              <a:solidFill>
                                <a:schemeClr val="tx1"/>
                              </a:solidFill>
                              <a:ea typeface="Cambria Math" panose="02040503050406030204" pitchFamily="18" charset="0"/>
                            </a:rPr>
                            <a:t>0.9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8875961"/>
                      </a:ext>
                    </a:extLst>
                  </a:tr>
                  <a:tr h="642039">
                    <a:tc>
                      <a:txBody>
                        <a:bodyPr/>
                        <a:lstStyle/>
                        <a:p>
                          <a:pPr algn="ctr"/>
                          <a:r>
                            <a:rPr lang="en-US" sz="2000" b="0" dirty="0">
                              <a:solidFill>
                                <a:schemeClr val="tx1"/>
                              </a:solidFill>
                              <a:ea typeface="Cambria Math" panose="02040503050406030204" pitchFamily="18" charset="0"/>
                            </a:rPr>
                            <a:t>1.0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8176532"/>
                      </a:ext>
                    </a:extLst>
                  </a:tr>
                  <a:tr h="642039">
                    <a:tc>
                      <a:txBody>
                        <a:bodyPr/>
                        <a:lstStyle/>
                        <a:p>
                          <a:pPr algn="ctr"/>
                          <a:r>
                            <a:rPr lang="en-US" sz="2000" b="0" dirty="0">
                              <a:solidFill>
                                <a:schemeClr val="tx1"/>
                              </a:solidFill>
                              <a:ea typeface="Cambria Math" panose="02040503050406030204" pitchFamily="18" charset="0"/>
                            </a:rPr>
                            <a:t>0.7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1556771"/>
                      </a:ext>
                    </a:extLst>
                  </a:tr>
                </a:tbl>
              </a:graphicData>
            </a:graphic>
          </p:graphicFrame>
        </mc:Choice>
        <mc:Fallback xmlns="">
          <p:graphicFrame>
            <p:nvGraphicFramePr>
              <p:cNvPr id="7" name="Table 6">
                <a:extLst>
                  <a:ext uri="{FF2B5EF4-FFF2-40B4-BE49-F238E27FC236}">
                    <a16:creationId xmlns:a16="http://schemas.microsoft.com/office/drawing/2014/main" id="{055A3692-FF8A-E8AA-5C61-A00CA0C4DC59}"/>
                  </a:ext>
                </a:extLst>
              </p:cNvPr>
              <p:cNvGraphicFramePr>
                <a:graphicFrameLocks noGrp="1"/>
              </p:cNvGraphicFramePr>
              <p:nvPr>
                <p:extLst>
                  <p:ext uri="{D42A27DB-BD31-4B8C-83A1-F6EECF244321}">
                    <p14:modId xmlns:p14="http://schemas.microsoft.com/office/powerpoint/2010/main" val="203234639"/>
                  </p:ext>
                </p:extLst>
              </p:nvPr>
            </p:nvGraphicFramePr>
            <p:xfrm>
              <a:off x="6085245" y="1769633"/>
              <a:ext cx="3002280" cy="3852234"/>
            </p:xfrm>
            <a:graphic>
              <a:graphicData uri="http://schemas.openxmlformats.org/drawingml/2006/table">
                <a:tbl>
                  <a:tblPr firstRow="1" bandRow="1">
                    <a:tableStyleId>{5C22544A-7EE6-4342-B048-85BDC9FD1C3A}</a:tableStyleId>
                  </a:tblPr>
                  <a:tblGrid>
                    <a:gridCol w="3002280">
                      <a:extLst>
                        <a:ext uri="{9D8B030D-6E8A-4147-A177-3AD203B41FA5}">
                          <a16:colId xmlns:a16="http://schemas.microsoft.com/office/drawing/2014/main" val="445570124"/>
                        </a:ext>
                      </a:extLst>
                    </a:gridCol>
                  </a:tblGrid>
                  <a:tr h="642039">
                    <a:tc>
                      <a:txBody>
                        <a:bodyPr/>
                        <a:lstStyle/>
                        <a:p>
                          <a:pPr algn="ctr"/>
                          <a:r>
                            <a:rPr lang="en-US" sz="2000" b="0" dirty="0">
                              <a:solidFill>
                                <a:schemeClr val="tx1"/>
                              </a:solidFill>
                            </a:rPr>
                            <a:t>ff14SBonlysc 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8014189"/>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2" t="-108000" r="-422" b="-410000"/>
                          </a:stretch>
                        </a:blipFill>
                      </a:tcPr>
                    </a:tc>
                    <a:extLst>
                      <a:ext uri="{0D108BD9-81ED-4DB2-BD59-A6C34878D82A}">
                        <a16:rowId xmlns:a16="http://schemas.microsoft.com/office/drawing/2014/main" val="1512172436"/>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2" t="-203922" r="-422" b="-301961"/>
                          </a:stretch>
                        </a:blipFill>
                      </a:tcPr>
                    </a:tc>
                    <a:extLst>
                      <a:ext uri="{0D108BD9-81ED-4DB2-BD59-A6C34878D82A}">
                        <a16:rowId xmlns:a16="http://schemas.microsoft.com/office/drawing/2014/main" val="3125215377"/>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2" t="-303922" r="-422" b="-201961"/>
                          </a:stretch>
                        </a:blipFill>
                      </a:tcPr>
                    </a:tc>
                    <a:extLst>
                      <a:ext uri="{0D108BD9-81ED-4DB2-BD59-A6C34878D82A}">
                        <a16:rowId xmlns:a16="http://schemas.microsoft.com/office/drawing/2014/main" val="1348875961"/>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2" t="-412000" r="-422" b="-106000"/>
                          </a:stretch>
                        </a:blipFill>
                      </a:tcPr>
                    </a:tc>
                    <a:extLst>
                      <a:ext uri="{0D108BD9-81ED-4DB2-BD59-A6C34878D82A}">
                        <a16:rowId xmlns:a16="http://schemas.microsoft.com/office/drawing/2014/main" val="3388176532"/>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2" t="-501961" r="-422" b="-3922"/>
                          </a:stretch>
                        </a:blipFill>
                      </a:tcPr>
                    </a:tc>
                    <a:extLst>
                      <a:ext uri="{0D108BD9-81ED-4DB2-BD59-A6C34878D82A}">
                        <a16:rowId xmlns:a16="http://schemas.microsoft.com/office/drawing/2014/main" val="10215567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CCC52D5-9DB2-3EDC-D5DC-891C4421AE94}"/>
                  </a:ext>
                </a:extLst>
              </p:cNvPr>
              <p:cNvGraphicFramePr>
                <a:graphicFrameLocks noGrp="1"/>
              </p:cNvGraphicFramePr>
              <p:nvPr>
                <p:extLst>
                  <p:ext uri="{D42A27DB-BD31-4B8C-83A1-F6EECF244321}">
                    <p14:modId xmlns:p14="http://schemas.microsoft.com/office/powerpoint/2010/main" val="2945643213"/>
                  </p:ext>
                </p:extLst>
              </p:nvPr>
            </p:nvGraphicFramePr>
            <p:xfrm>
              <a:off x="9087525" y="1769633"/>
              <a:ext cx="3002280" cy="3852234"/>
            </p:xfrm>
            <a:graphic>
              <a:graphicData uri="http://schemas.openxmlformats.org/drawingml/2006/table">
                <a:tbl>
                  <a:tblPr firstRow="1" bandRow="1">
                    <a:tableStyleId>{5C22544A-7EE6-4342-B048-85BDC9FD1C3A}</a:tableStyleId>
                  </a:tblPr>
                  <a:tblGrid>
                    <a:gridCol w="3002280">
                      <a:extLst>
                        <a:ext uri="{9D8B030D-6E8A-4147-A177-3AD203B41FA5}">
                          <a16:colId xmlns:a16="http://schemas.microsoft.com/office/drawing/2014/main" val="1312565565"/>
                        </a:ext>
                      </a:extLst>
                    </a:gridCol>
                  </a:tblGrid>
                  <a:tr h="642039">
                    <a:tc>
                      <a:txBody>
                        <a:bodyPr/>
                        <a:lstStyle/>
                        <a:p>
                          <a:pPr algn="ctr"/>
                          <a:r>
                            <a:rPr lang="en-US" sz="2000" b="0" dirty="0">
                              <a:solidFill>
                                <a:schemeClr val="tx1"/>
                              </a:solidFill>
                            </a:rPr>
                            <a:t>ff14SBonlysc Br-HREMD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0940726"/>
                      </a:ext>
                    </a:extLst>
                  </a:tr>
                  <a:tr h="642039">
                    <a:tc>
                      <a:txBody>
                        <a:bodyPr/>
                        <a:lstStyle/>
                        <a:p>
                          <a:pPr algn="ctr"/>
                          <a:r>
                            <a:rPr lang="en-US" sz="2000" b="0" dirty="0">
                              <a:solidFill>
                                <a:schemeClr val="tx1"/>
                              </a:solidFill>
                            </a:rPr>
                            <a:t>46.7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921406"/>
                      </a:ext>
                    </a:extLst>
                  </a:tr>
                  <a:tr h="642039">
                    <a:tc>
                      <a:txBody>
                        <a:bodyPr/>
                        <a:lstStyle/>
                        <a:p>
                          <a:pPr algn="ctr"/>
                          <a:r>
                            <a:rPr lang="en-US" sz="2000" b="0" dirty="0">
                              <a:solidFill>
                                <a:schemeClr val="tx1"/>
                              </a:solidFill>
                            </a:rPr>
                            <a:t>1.6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5110318"/>
                      </a:ext>
                    </a:extLst>
                  </a:tr>
                  <a:tr h="642039">
                    <a:tc>
                      <a:txBody>
                        <a:bodyPr/>
                        <a:lstStyle/>
                        <a:p>
                          <a:pPr algn="ctr"/>
                          <a:r>
                            <a:rPr lang="en-US" sz="2000" b="0" dirty="0">
                              <a:solidFill>
                                <a:schemeClr val="tx1"/>
                              </a:solidFill>
                              <a:ea typeface="Cambria Math" panose="02040503050406030204" pitchFamily="18" charset="0"/>
                            </a:rPr>
                            <a:t>0.6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4562968"/>
                      </a:ext>
                    </a:extLst>
                  </a:tr>
                  <a:tr h="642039">
                    <a:tc>
                      <a:txBody>
                        <a:bodyPr/>
                        <a:lstStyle/>
                        <a:p>
                          <a:pPr algn="ctr"/>
                          <a:r>
                            <a:rPr lang="en-US" sz="2000" b="0" dirty="0">
                              <a:solidFill>
                                <a:schemeClr val="tx1"/>
                              </a:solidFill>
                              <a:ea typeface="Cambria Math" panose="02040503050406030204" pitchFamily="18" charset="0"/>
                            </a:rPr>
                            <a:t>0.6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495090"/>
                      </a:ext>
                    </a:extLst>
                  </a:tr>
                  <a:tr h="642039">
                    <a:tc>
                      <a:txBody>
                        <a:bodyPr/>
                        <a:lstStyle/>
                        <a:p>
                          <a:pPr algn="ctr"/>
                          <a:r>
                            <a:rPr lang="en-US" sz="2000" b="0" dirty="0">
                              <a:solidFill>
                                <a:schemeClr val="tx1"/>
                              </a:solidFill>
                              <a:ea typeface="Cambria Math" panose="02040503050406030204" pitchFamily="18" charset="0"/>
                            </a:rPr>
                            <a:t>0.7 </a:t>
                          </a: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8058"/>
                      </a:ext>
                    </a:extLst>
                  </a:tr>
                </a:tbl>
              </a:graphicData>
            </a:graphic>
          </p:graphicFrame>
        </mc:Choice>
        <mc:Fallback xmlns="">
          <p:graphicFrame>
            <p:nvGraphicFramePr>
              <p:cNvPr id="8" name="Table 7">
                <a:extLst>
                  <a:ext uri="{FF2B5EF4-FFF2-40B4-BE49-F238E27FC236}">
                    <a16:creationId xmlns:a16="http://schemas.microsoft.com/office/drawing/2014/main" id="{0CCC52D5-9DB2-3EDC-D5DC-891C4421AE94}"/>
                  </a:ext>
                </a:extLst>
              </p:cNvPr>
              <p:cNvGraphicFramePr>
                <a:graphicFrameLocks noGrp="1"/>
              </p:cNvGraphicFramePr>
              <p:nvPr>
                <p:extLst>
                  <p:ext uri="{D42A27DB-BD31-4B8C-83A1-F6EECF244321}">
                    <p14:modId xmlns:p14="http://schemas.microsoft.com/office/powerpoint/2010/main" val="2945643213"/>
                  </p:ext>
                </p:extLst>
              </p:nvPr>
            </p:nvGraphicFramePr>
            <p:xfrm>
              <a:off x="9087525" y="1769633"/>
              <a:ext cx="3002280" cy="3852234"/>
            </p:xfrm>
            <a:graphic>
              <a:graphicData uri="http://schemas.openxmlformats.org/drawingml/2006/table">
                <a:tbl>
                  <a:tblPr firstRow="1" bandRow="1">
                    <a:tableStyleId>{5C22544A-7EE6-4342-B048-85BDC9FD1C3A}</a:tableStyleId>
                  </a:tblPr>
                  <a:tblGrid>
                    <a:gridCol w="3002280">
                      <a:extLst>
                        <a:ext uri="{9D8B030D-6E8A-4147-A177-3AD203B41FA5}">
                          <a16:colId xmlns:a16="http://schemas.microsoft.com/office/drawing/2014/main" val="1312565565"/>
                        </a:ext>
                      </a:extLst>
                    </a:gridCol>
                  </a:tblGrid>
                  <a:tr h="642039">
                    <a:tc>
                      <a:txBody>
                        <a:bodyPr/>
                        <a:lstStyle/>
                        <a:p>
                          <a:pPr algn="ctr"/>
                          <a:r>
                            <a:rPr lang="en-US" sz="2000" b="0" dirty="0">
                              <a:solidFill>
                                <a:schemeClr val="tx1"/>
                              </a:solidFill>
                            </a:rPr>
                            <a:t>ff14SBonlysc Br-HREMD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0940726"/>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22" t="-108000" r="-844" b="-410000"/>
                          </a:stretch>
                        </a:blipFill>
                      </a:tcPr>
                    </a:tc>
                    <a:extLst>
                      <a:ext uri="{0D108BD9-81ED-4DB2-BD59-A6C34878D82A}">
                        <a16:rowId xmlns:a16="http://schemas.microsoft.com/office/drawing/2014/main" val="2231921406"/>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22" t="-203922" r="-844" b="-301961"/>
                          </a:stretch>
                        </a:blipFill>
                      </a:tcPr>
                    </a:tc>
                    <a:extLst>
                      <a:ext uri="{0D108BD9-81ED-4DB2-BD59-A6C34878D82A}">
                        <a16:rowId xmlns:a16="http://schemas.microsoft.com/office/drawing/2014/main" val="3645110318"/>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22" t="-303922" r="-844" b="-201961"/>
                          </a:stretch>
                        </a:blipFill>
                      </a:tcPr>
                    </a:tc>
                    <a:extLst>
                      <a:ext uri="{0D108BD9-81ED-4DB2-BD59-A6C34878D82A}">
                        <a16:rowId xmlns:a16="http://schemas.microsoft.com/office/drawing/2014/main" val="784562968"/>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22" t="-412000" r="-844" b="-106000"/>
                          </a:stretch>
                        </a:blipFill>
                      </a:tcPr>
                    </a:tc>
                    <a:extLst>
                      <a:ext uri="{0D108BD9-81ED-4DB2-BD59-A6C34878D82A}">
                        <a16:rowId xmlns:a16="http://schemas.microsoft.com/office/drawing/2014/main" val="2223495090"/>
                      </a:ext>
                    </a:extLst>
                  </a:tr>
                  <a:tr h="64203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22" t="-501961" r="-844" b="-3922"/>
                          </a:stretch>
                        </a:blipFill>
                      </a:tcPr>
                    </a:tc>
                    <a:extLst>
                      <a:ext uri="{0D108BD9-81ED-4DB2-BD59-A6C34878D82A}">
                        <a16:rowId xmlns:a16="http://schemas.microsoft.com/office/drawing/2014/main" val="100318058"/>
                      </a:ext>
                    </a:extLst>
                  </a:tr>
                </a:tbl>
              </a:graphicData>
            </a:graphic>
          </p:graphicFrame>
        </mc:Fallback>
      </mc:AlternateContent>
      <p:sp>
        <p:nvSpPr>
          <p:cNvPr id="6" name="TextBox 5">
            <a:extLst>
              <a:ext uri="{FF2B5EF4-FFF2-40B4-BE49-F238E27FC236}">
                <a16:creationId xmlns:a16="http://schemas.microsoft.com/office/drawing/2014/main" id="{9192C112-F609-C698-793F-F9B4707E07C0}"/>
              </a:ext>
            </a:extLst>
          </p:cNvPr>
          <p:cNvSpPr txBox="1"/>
          <p:nvPr/>
        </p:nvSpPr>
        <p:spPr>
          <a:xfrm>
            <a:off x="2765781" y="451331"/>
            <a:ext cx="2702960" cy="400110"/>
          </a:xfrm>
          <a:prstGeom prst="rect">
            <a:avLst/>
          </a:prstGeom>
          <a:noFill/>
        </p:spPr>
        <p:txBody>
          <a:bodyPr wrap="square" rtlCol="0">
            <a:spAutoFit/>
          </a:bodyPr>
          <a:lstStyle/>
          <a:p>
            <a:r>
              <a:rPr lang="en-US" sz="2000" dirty="0"/>
              <a:t>~3 months GPU time!</a:t>
            </a:r>
          </a:p>
        </p:txBody>
      </p:sp>
      <p:sp>
        <p:nvSpPr>
          <p:cNvPr id="9" name="TextBox 8">
            <a:extLst>
              <a:ext uri="{FF2B5EF4-FFF2-40B4-BE49-F238E27FC236}">
                <a16:creationId xmlns:a16="http://schemas.microsoft.com/office/drawing/2014/main" id="{AC6B518D-0237-6985-4AA8-D4BCC7BC4477}"/>
              </a:ext>
            </a:extLst>
          </p:cNvPr>
          <p:cNvSpPr txBox="1"/>
          <p:nvPr/>
        </p:nvSpPr>
        <p:spPr>
          <a:xfrm>
            <a:off x="6096000" y="457146"/>
            <a:ext cx="2702960" cy="400110"/>
          </a:xfrm>
          <a:prstGeom prst="rect">
            <a:avLst/>
          </a:prstGeom>
          <a:noFill/>
        </p:spPr>
        <p:txBody>
          <a:bodyPr wrap="square" rtlCol="0">
            <a:spAutoFit/>
          </a:bodyPr>
          <a:lstStyle/>
          <a:p>
            <a:r>
              <a:rPr lang="en-US" sz="2000" dirty="0"/>
              <a:t>~3 months GPU time!</a:t>
            </a:r>
          </a:p>
        </p:txBody>
      </p:sp>
      <p:sp>
        <p:nvSpPr>
          <p:cNvPr id="10" name="TextBox 9">
            <a:extLst>
              <a:ext uri="{FF2B5EF4-FFF2-40B4-BE49-F238E27FC236}">
                <a16:creationId xmlns:a16="http://schemas.microsoft.com/office/drawing/2014/main" id="{78E27593-2ADF-F5CE-388D-64FB150F444A}"/>
              </a:ext>
            </a:extLst>
          </p:cNvPr>
          <p:cNvSpPr txBox="1"/>
          <p:nvPr/>
        </p:nvSpPr>
        <p:spPr>
          <a:xfrm>
            <a:off x="9237185" y="451331"/>
            <a:ext cx="2702960" cy="400110"/>
          </a:xfrm>
          <a:prstGeom prst="rect">
            <a:avLst/>
          </a:prstGeom>
          <a:noFill/>
        </p:spPr>
        <p:txBody>
          <a:bodyPr wrap="square" rtlCol="0">
            <a:spAutoFit/>
          </a:bodyPr>
          <a:lstStyle/>
          <a:p>
            <a:r>
              <a:rPr lang="en-US" sz="2000" b="1" dirty="0"/>
              <a:t>~2 hours GPU time!</a:t>
            </a:r>
          </a:p>
        </p:txBody>
      </p:sp>
      <p:pic>
        <p:nvPicPr>
          <p:cNvPr id="4" name="Picture 3" descr="A group of colorful molecules&#10;&#10;AI-generated content may be incorrect.">
            <a:extLst>
              <a:ext uri="{FF2B5EF4-FFF2-40B4-BE49-F238E27FC236}">
                <a16:creationId xmlns:a16="http://schemas.microsoft.com/office/drawing/2014/main" id="{FF037C1E-85CD-8AF7-6DD4-10E1B40FFECA}"/>
              </a:ext>
            </a:extLst>
          </p:cNvPr>
          <p:cNvPicPr>
            <a:picLocks noChangeAspect="1"/>
          </p:cNvPicPr>
          <p:nvPr/>
        </p:nvPicPr>
        <p:blipFill>
          <a:blip r:embed="rId6"/>
          <a:stretch>
            <a:fillRect/>
          </a:stretch>
        </p:blipFill>
        <p:spPr>
          <a:xfrm>
            <a:off x="0" y="0"/>
            <a:ext cx="1587482" cy="1623804"/>
          </a:xfrm>
          <a:prstGeom prst="rect">
            <a:avLst/>
          </a:prstGeom>
        </p:spPr>
      </p:pic>
    </p:spTree>
    <p:extLst>
      <p:ext uri="{BB962C8B-B14F-4D97-AF65-F5344CB8AC3E}">
        <p14:creationId xmlns:p14="http://schemas.microsoft.com/office/powerpoint/2010/main" val="395313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C05651-67A0-25FF-8D64-3AC71B39CB49}"/>
              </a:ext>
            </a:extLst>
          </p:cNvPr>
          <p:cNvSpPr>
            <a:spLocks noGrp="1"/>
          </p:cNvSpPr>
          <p:nvPr>
            <p:ph type="sldNum" sz="quarter" idx="12"/>
          </p:nvPr>
        </p:nvSpPr>
        <p:spPr/>
        <p:txBody>
          <a:bodyPr/>
          <a:lstStyle/>
          <a:p>
            <a:fld id="{44D74DB8-6076-BD49-B9EE-5E6AFFA6169A}" type="slidenum">
              <a:rPr lang="en-US" smtClean="0"/>
              <a:t>8</a:t>
            </a:fld>
            <a:endParaRPr lang="en-US"/>
          </a:p>
        </p:txBody>
      </p:sp>
      <p:pic>
        <p:nvPicPr>
          <p:cNvPr id="7" name="Picture 6" descr="A group of colorful molecules&#10;&#10;AI-generated content may be incorrect.">
            <a:extLst>
              <a:ext uri="{FF2B5EF4-FFF2-40B4-BE49-F238E27FC236}">
                <a16:creationId xmlns:a16="http://schemas.microsoft.com/office/drawing/2014/main" id="{FE966DC8-FFE1-F75A-A17A-C3C60B26F307}"/>
              </a:ext>
            </a:extLst>
          </p:cNvPr>
          <p:cNvPicPr>
            <a:picLocks noChangeAspect="1"/>
          </p:cNvPicPr>
          <p:nvPr/>
        </p:nvPicPr>
        <p:blipFill>
          <a:blip r:embed="rId3"/>
          <a:stretch>
            <a:fillRect/>
          </a:stretch>
        </p:blipFill>
        <p:spPr>
          <a:xfrm>
            <a:off x="0" y="17967"/>
            <a:ext cx="2110740" cy="2159034"/>
          </a:xfrm>
          <a:prstGeom prst="rect">
            <a:avLst/>
          </a:prstGeom>
        </p:spPr>
      </p:pic>
      <p:sp>
        <p:nvSpPr>
          <p:cNvPr id="2" name="TextBox 1">
            <a:extLst>
              <a:ext uri="{FF2B5EF4-FFF2-40B4-BE49-F238E27FC236}">
                <a16:creationId xmlns:a16="http://schemas.microsoft.com/office/drawing/2014/main" id="{7C6ADAE1-DB3F-2570-EF42-EFCF028FF747}"/>
              </a:ext>
            </a:extLst>
          </p:cNvPr>
          <p:cNvSpPr txBox="1"/>
          <p:nvPr/>
        </p:nvSpPr>
        <p:spPr>
          <a:xfrm>
            <a:off x="2368446" y="89941"/>
            <a:ext cx="5640262" cy="369332"/>
          </a:xfrm>
          <a:prstGeom prst="rect">
            <a:avLst/>
          </a:prstGeom>
          <a:noFill/>
        </p:spPr>
        <p:txBody>
          <a:bodyPr wrap="none" rtlCol="0">
            <a:spAutoFit/>
          </a:bodyPr>
          <a:lstStyle/>
          <a:p>
            <a:r>
              <a:rPr lang="en-US" dirty="0"/>
              <a:t>Fraction of native population vs time for MD, Br-HREMD</a:t>
            </a:r>
          </a:p>
        </p:txBody>
      </p:sp>
      <p:pic>
        <p:nvPicPr>
          <p:cNvPr id="34" name="Picture 33" descr="A graph with numbers and a line&#10;&#10;AI-generated content may be incorrect.">
            <a:extLst>
              <a:ext uri="{FF2B5EF4-FFF2-40B4-BE49-F238E27FC236}">
                <a16:creationId xmlns:a16="http://schemas.microsoft.com/office/drawing/2014/main" id="{C08A71FB-78BE-1F4A-EB51-7FE6426C378F}"/>
              </a:ext>
            </a:extLst>
          </p:cNvPr>
          <p:cNvPicPr>
            <a:picLocks noChangeAspect="1"/>
          </p:cNvPicPr>
          <p:nvPr/>
        </p:nvPicPr>
        <p:blipFill>
          <a:blip r:embed="rId4"/>
          <a:srcRect l="6323" t="8626" r="6323"/>
          <a:stretch>
            <a:fillRect/>
          </a:stretch>
        </p:blipFill>
        <p:spPr>
          <a:xfrm>
            <a:off x="5549708" y="2688171"/>
            <a:ext cx="5640262" cy="2949967"/>
          </a:xfrm>
          <a:prstGeom prst="rect">
            <a:avLst/>
          </a:prstGeom>
        </p:spPr>
      </p:pic>
      <p:pic>
        <p:nvPicPr>
          <p:cNvPr id="38" name="Picture 37" descr="A graph showing the growth of a patient&#10;&#10;AI-generated content may be incorrect.">
            <a:extLst>
              <a:ext uri="{FF2B5EF4-FFF2-40B4-BE49-F238E27FC236}">
                <a16:creationId xmlns:a16="http://schemas.microsoft.com/office/drawing/2014/main" id="{DE2D6DA5-4659-9CA1-BBAB-D73B9524BA47}"/>
              </a:ext>
            </a:extLst>
          </p:cNvPr>
          <p:cNvPicPr>
            <a:picLocks noChangeAspect="1"/>
          </p:cNvPicPr>
          <p:nvPr/>
        </p:nvPicPr>
        <p:blipFill>
          <a:blip r:embed="rId5"/>
          <a:srcRect l="6471" t="9504" r="6177"/>
          <a:stretch>
            <a:fillRect/>
          </a:stretch>
        </p:blipFill>
        <p:spPr>
          <a:xfrm>
            <a:off x="12869" y="2777985"/>
            <a:ext cx="5474196" cy="2835592"/>
          </a:xfrm>
          <a:prstGeom prst="rect">
            <a:avLst/>
          </a:prstGeom>
        </p:spPr>
      </p:pic>
      <p:pic>
        <p:nvPicPr>
          <p:cNvPr id="42" name="Picture 41" descr="A graph with a red line&#10;&#10;AI-generated content may be incorrect.">
            <a:extLst>
              <a:ext uri="{FF2B5EF4-FFF2-40B4-BE49-F238E27FC236}">
                <a16:creationId xmlns:a16="http://schemas.microsoft.com/office/drawing/2014/main" id="{82057F2D-6B1E-BDEF-13A0-BFDCB26FBB5C}"/>
              </a:ext>
            </a:extLst>
          </p:cNvPr>
          <p:cNvPicPr>
            <a:picLocks noChangeAspect="1"/>
          </p:cNvPicPr>
          <p:nvPr/>
        </p:nvPicPr>
        <p:blipFill>
          <a:blip r:embed="rId6"/>
          <a:stretch>
            <a:fillRect/>
          </a:stretch>
        </p:blipFill>
        <p:spPr>
          <a:xfrm>
            <a:off x="7475220" y="2803178"/>
            <a:ext cx="3426018" cy="1713009"/>
          </a:xfrm>
          <a:prstGeom prst="rect">
            <a:avLst/>
          </a:prstGeom>
        </p:spPr>
      </p:pic>
      <p:pic>
        <p:nvPicPr>
          <p:cNvPr id="44" name="Picture 43" descr="A graph with a line drawn on it&#10;&#10;AI-generated content may be incorrect.">
            <a:extLst>
              <a:ext uri="{FF2B5EF4-FFF2-40B4-BE49-F238E27FC236}">
                <a16:creationId xmlns:a16="http://schemas.microsoft.com/office/drawing/2014/main" id="{28C2D84F-D076-B169-82A4-C11EFBFD3567}"/>
              </a:ext>
            </a:extLst>
          </p:cNvPr>
          <p:cNvPicPr>
            <a:picLocks noChangeAspect="1"/>
          </p:cNvPicPr>
          <p:nvPr/>
        </p:nvPicPr>
        <p:blipFill>
          <a:blip r:embed="rId7"/>
          <a:stretch>
            <a:fillRect/>
          </a:stretch>
        </p:blipFill>
        <p:spPr>
          <a:xfrm>
            <a:off x="2606039" y="2914735"/>
            <a:ext cx="2639687" cy="1319844"/>
          </a:xfrm>
          <a:prstGeom prst="rect">
            <a:avLst/>
          </a:prstGeom>
        </p:spPr>
      </p:pic>
    </p:spTree>
    <p:extLst>
      <p:ext uri="{BB962C8B-B14F-4D97-AF65-F5344CB8AC3E}">
        <p14:creationId xmlns:p14="http://schemas.microsoft.com/office/powerpoint/2010/main" val="41109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08276-8121-D022-6EA8-A79A0B3E67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1D56C-F1AD-F6E7-BF2E-1ED17A0AE39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81E5A3E-1D69-5EE4-12C2-3C4462C73C92}"/>
              </a:ext>
            </a:extLst>
          </p:cNvPr>
          <p:cNvSpPr>
            <a:spLocks noGrp="1"/>
          </p:cNvSpPr>
          <p:nvPr>
            <p:ph idx="1"/>
          </p:nvPr>
        </p:nvSpPr>
        <p:spPr/>
        <p:txBody>
          <a:bodyPr>
            <a:normAutofit/>
          </a:bodyPr>
          <a:lstStyle/>
          <a:p>
            <a:r>
              <a:rPr lang="en-US" dirty="0"/>
              <a:t>Simulating a protein with multiple force fields is often cost prohibitive.</a:t>
            </a:r>
          </a:p>
          <a:p>
            <a:endParaRPr lang="en-US" dirty="0"/>
          </a:p>
          <a:p>
            <a:r>
              <a:rPr lang="en-US" dirty="0"/>
              <a:t>Br-HREMD allows us to rapidly generate new, well-converged ensembles for a system with different force fields than one we have already simulated.</a:t>
            </a:r>
          </a:p>
          <a:p>
            <a:endParaRPr lang="en-US" dirty="0"/>
          </a:p>
          <a:p>
            <a:r>
              <a:rPr lang="en-US" dirty="0"/>
              <a:t>Requires overlap between force fields to exchange sufficiently with the reservoir and still need to do the slow step one time.</a:t>
            </a:r>
          </a:p>
          <a:p>
            <a:endParaRPr lang="en-US" dirty="0"/>
          </a:p>
        </p:txBody>
      </p:sp>
      <p:sp>
        <p:nvSpPr>
          <p:cNvPr id="4" name="Slide Number Placeholder 3">
            <a:extLst>
              <a:ext uri="{FF2B5EF4-FFF2-40B4-BE49-F238E27FC236}">
                <a16:creationId xmlns:a16="http://schemas.microsoft.com/office/drawing/2014/main" id="{12ED7E09-D852-68F0-2B2B-148188F82668}"/>
              </a:ext>
            </a:extLst>
          </p:cNvPr>
          <p:cNvSpPr>
            <a:spLocks noGrp="1"/>
          </p:cNvSpPr>
          <p:nvPr>
            <p:ph type="sldNum" sz="quarter" idx="12"/>
          </p:nvPr>
        </p:nvSpPr>
        <p:spPr/>
        <p:txBody>
          <a:bodyPr/>
          <a:lstStyle/>
          <a:p>
            <a:fld id="{44D74DB8-6076-BD49-B9EE-5E6AFFA6169A}" type="slidenum">
              <a:rPr lang="en-US" smtClean="0"/>
              <a:t>9</a:t>
            </a:fld>
            <a:endParaRPr lang="en-US"/>
          </a:p>
        </p:txBody>
      </p:sp>
    </p:spTree>
    <p:extLst>
      <p:ext uri="{BB962C8B-B14F-4D97-AF65-F5344CB8AC3E}">
        <p14:creationId xmlns:p14="http://schemas.microsoft.com/office/powerpoint/2010/main" val="70005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19280</TotalTime>
  <Words>1270</Words>
  <Application>Microsoft Macintosh PowerPoint</Application>
  <PresentationFormat>Widescreen</PresentationFormat>
  <Paragraphs>254</Paragraphs>
  <Slides>24</Slides>
  <Notes>21</Notes>
  <HiddenSlides>14</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Aptos</vt:lpstr>
      <vt:lpstr>Aptos Display</vt:lpstr>
      <vt:lpstr>Arial</vt:lpstr>
      <vt:lpstr>Cambria Math</vt:lpstr>
      <vt:lpstr>Times New Roman</vt:lpstr>
      <vt:lpstr>Verdana</vt:lpstr>
      <vt:lpstr>Office Theme</vt:lpstr>
      <vt:lpstr>1_Office Theme</vt:lpstr>
      <vt:lpstr>Using a reservoir-based molecular dynamics approach to rapidly converge new Hamiltonians.  Matt Kochert, Dr. Koushik Kasavajhala, and Dr. Carlos Simmerling   MDAnalysis UGM 2025</vt:lpstr>
      <vt:lpstr>How to best generate multiple ensembles under different conditions?</vt:lpstr>
      <vt:lpstr>How to best generate multiple ensembles under different conditions?</vt:lpstr>
      <vt:lpstr>PowerPoint Presentation</vt:lpstr>
      <vt:lpstr>PowerPoint Presentation</vt:lpstr>
      <vt:lpstr>PowerPoint Presentation</vt:lpstr>
      <vt:lpstr>PowerPoint Presentation</vt:lpstr>
      <vt:lpstr>PowerPoint Presentation</vt:lpstr>
      <vt:lpstr>Conclusions</vt:lpstr>
      <vt:lpstr>PowerPoint Presentation</vt:lpstr>
      <vt:lpstr>How to best generate multiple ensembles under different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Kochert, Matt</dc:creator>
  <cp:lastModifiedBy>Kochert, Matt</cp:lastModifiedBy>
  <cp:revision>69</cp:revision>
  <dcterms:created xsi:type="dcterms:W3CDTF">2024-10-22T14:28:55Z</dcterms:created>
  <dcterms:modified xsi:type="dcterms:W3CDTF">2025-11-09T21:28:27Z</dcterms:modified>
</cp:coreProperties>
</file>